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3" r:id="rId5"/>
    <p:sldId id="294" r:id="rId6"/>
    <p:sldId id="295" r:id="rId7"/>
    <p:sldId id="297" r:id="rId8"/>
    <p:sldId id="296" r:id="rId9"/>
    <p:sldId id="303" r:id="rId10"/>
    <p:sldId id="301" r:id="rId11"/>
    <p:sldId id="308" r:id="rId12"/>
    <p:sldId id="307" r:id="rId13"/>
    <p:sldId id="298" r:id="rId14"/>
    <p:sldId id="306" r:id="rId15"/>
    <p:sldId id="299" r:id="rId16"/>
    <p:sldId id="309" r:id="rId17"/>
    <p:sldId id="300" r:id="rId18"/>
    <p:sldId id="304" r:id="rId19"/>
    <p:sldId id="30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7A349B6-7177-4D91-8ADC-5024E7D44F0C}">
          <p14:sldIdLst>
            <p14:sldId id="293"/>
            <p14:sldId id="294"/>
            <p14:sldId id="295"/>
            <p14:sldId id="297"/>
            <p14:sldId id="296"/>
            <p14:sldId id="303"/>
            <p14:sldId id="301"/>
            <p14:sldId id="308"/>
            <p14:sldId id="307"/>
            <p14:sldId id="298"/>
            <p14:sldId id="306"/>
            <p14:sldId id="299"/>
            <p14:sldId id="309"/>
            <p14:sldId id="300"/>
            <p14:sldId id="304"/>
            <p14:sldId id="30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00"/>
    <a:srgbClr val="008000"/>
    <a:srgbClr val="CC3399"/>
    <a:srgbClr val="0000CC"/>
    <a:srgbClr val="41A6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19" autoAdjust="0"/>
  </p:normalViewPr>
  <p:slideViewPr>
    <p:cSldViewPr snapToGrid="0">
      <p:cViewPr varScale="1">
        <p:scale>
          <a:sx n="119" d="100"/>
          <a:sy n="119" d="100"/>
        </p:scale>
        <p:origin x="216"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7/17/2022</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71344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7/17/2022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0300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7/17/2022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999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7/17/2022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80400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7/17/2022</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57960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7/17/2022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1998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7/17/2022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37686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7/17/2022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196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7/17/2022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97824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7/17/2022</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886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7/17/2022</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91304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7/17/2022</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132156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pxhere.com/en/photo/557693" TargetMode="External"/><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flightslogic.com/" TargetMode="External"/><Relationship Id="rId2" Type="http://schemas.openxmlformats.org/officeDocument/2006/relationships/hyperlink" Target="https://www.academia.edu/" TargetMode="External"/><Relationship Id="rId1" Type="http://schemas.openxmlformats.org/officeDocument/2006/relationships/slideLayout" Target="../slideLayouts/slideLayout2.xml"/><Relationship Id="rId5" Type="http://schemas.openxmlformats.org/officeDocument/2006/relationships/hyperlink" Target="https://www.researchgate.net/publication" TargetMode="External"/><Relationship Id="rId4" Type="http://schemas.openxmlformats.org/officeDocument/2006/relationships/hyperlink" Target="https://www.altexsoft.com/blog/car-rental-reservation-syste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89" name="Rectangle 8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91" name="Rectangle 9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2" y="1975104"/>
            <a:ext cx="4775075" cy="1630907"/>
          </a:xfrm>
        </p:spPr>
        <p:txBody>
          <a:bodyPr>
            <a:normAutofit/>
          </a:bodyPr>
          <a:lstStyle/>
          <a:p>
            <a:pPr>
              <a:lnSpc>
                <a:spcPct val="100000"/>
              </a:lnSpc>
            </a:pPr>
            <a:r>
              <a:rPr lang="en-US" sz="4800" b="1" dirty="0">
                <a:solidFill>
                  <a:schemeClr val="tx1"/>
                </a:solidFill>
                <a:latin typeface="Berlin Sans FB Demi" panose="020E0802020502020306" pitchFamily="34" charset="0"/>
              </a:rPr>
              <a:t>CAR  RENTAL MANAGEMENT</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8631987" y="3760879"/>
            <a:ext cx="2138110" cy="712370"/>
          </a:xfrm>
        </p:spPr>
        <p:txBody>
          <a:bodyPr>
            <a:noAutofit/>
          </a:bodyPr>
          <a:lstStyle/>
          <a:p>
            <a:pPr algn="r">
              <a:spcAft>
                <a:spcPts val="600"/>
              </a:spcAft>
            </a:pPr>
            <a:r>
              <a:rPr lang="en-US" sz="900" dirty="0">
                <a:solidFill>
                  <a:schemeClr val="tx1"/>
                </a:solidFill>
              </a:rPr>
              <a:t>Project By: 22742  Kavita </a:t>
            </a:r>
            <a:r>
              <a:rPr lang="en-US" sz="900" dirty="0" err="1">
                <a:solidFill>
                  <a:schemeClr val="tx1"/>
                </a:solidFill>
              </a:rPr>
              <a:t>Kotia</a:t>
            </a:r>
            <a:endParaRPr lang="en-US" sz="900" dirty="0">
              <a:solidFill>
                <a:schemeClr val="tx1"/>
              </a:solidFill>
            </a:endParaRPr>
          </a:p>
          <a:p>
            <a:pPr algn="r">
              <a:spcAft>
                <a:spcPts val="600"/>
              </a:spcAft>
            </a:pPr>
            <a:r>
              <a:rPr lang="en-US" sz="900" dirty="0">
                <a:solidFill>
                  <a:schemeClr val="tx1"/>
                </a:solidFill>
              </a:rPr>
              <a:t>22743 Rohan Mistry</a:t>
            </a:r>
          </a:p>
          <a:p>
            <a:pPr algn="r">
              <a:spcAft>
                <a:spcPts val="600"/>
              </a:spcAft>
            </a:pPr>
            <a:r>
              <a:rPr lang="en-US" sz="900" dirty="0">
                <a:solidFill>
                  <a:schemeClr val="tx1"/>
                </a:solidFill>
              </a:rPr>
              <a:t>22744 Malaika Raut</a:t>
            </a:r>
          </a:p>
        </p:txBody>
      </p:sp>
      <p:sp>
        <p:nvSpPr>
          <p:cNvPr id="4" name="TextBox 3">
            <a:extLst>
              <a:ext uri="{FF2B5EF4-FFF2-40B4-BE49-F238E27FC236}">
                <a16:creationId xmlns:a16="http://schemas.microsoft.com/office/drawing/2014/main" id="{A05CF537-0A77-EC23-D821-21CBA74FB2DD}"/>
              </a:ext>
            </a:extLst>
          </p:cNvPr>
          <p:cNvSpPr txBox="1"/>
          <p:nvPr/>
        </p:nvSpPr>
        <p:spPr>
          <a:xfrm>
            <a:off x="6096000" y="3760879"/>
            <a:ext cx="1868906" cy="907941"/>
          </a:xfrm>
          <a:prstGeom prst="rect">
            <a:avLst/>
          </a:prstGeom>
          <a:noFill/>
        </p:spPr>
        <p:txBody>
          <a:bodyPr wrap="square" rtlCol="0">
            <a:spAutoFit/>
          </a:bodyPr>
          <a:lstStyle/>
          <a:p>
            <a:r>
              <a:rPr lang="en-IN" sz="1200" dirty="0"/>
              <a:t>ADVANCED WEB</a:t>
            </a:r>
          </a:p>
          <a:p>
            <a:r>
              <a:rPr lang="en-IN" sz="1200" dirty="0"/>
              <a:t>PROGRAMMING</a:t>
            </a:r>
          </a:p>
          <a:p>
            <a:endParaRPr lang="en-IN" dirty="0"/>
          </a:p>
          <a:p>
            <a:r>
              <a:rPr lang="en-IN" sz="1100" i="1" dirty="0"/>
              <a:t>~ Suresh Sir</a:t>
            </a:r>
          </a:p>
        </p:txBody>
      </p:sp>
      <p:sp>
        <p:nvSpPr>
          <p:cNvPr id="5" name="Rectangle 4">
            <a:extLst>
              <a:ext uri="{FF2B5EF4-FFF2-40B4-BE49-F238E27FC236}">
                <a16:creationId xmlns:a16="http://schemas.microsoft.com/office/drawing/2014/main" id="{620118CB-3B7C-CD23-D1A5-D39BF4A91FE5}"/>
              </a:ext>
            </a:extLst>
          </p:cNvPr>
          <p:cNvSpPr/>
          <p:nvPr/>
        </p:nvSpPr>
        <p:spPr>
          <a:xfrm>
            <a:off x="144379" y="136358"/>
            <a:ext cx="11927305" cy="6569242"/>
          </a:xfrm>
          <a:prstGeom prst="rect">
            <a:avLst/>
          </a:prstGeom>
          <a:noFill/>
          <a:ln w="76200">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696815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D22F9-AA94-0E6E-6DA2-14F8A09019DB}"/>
              </a:ext>
            </a:extLst>
          </p:cNvPr>
          <p:cNvSpPr>
            <a:spLocks noGrp="1"/>
          </p:cNvSpPr>
          <p:nvPr>
            <p:ph type="title"/>
          </p:nvPr>
        </p:nvSpPr>
        <p:spPr>
          <a:xfrm>
            <a:off x="1066800" y="482450"/>
            <a:ext cx="10651958" cy="1236152"/>
          </a:xfrm>
          <a:effectLst>
            <a:outerShdw blurRad="50800" dist="38100" dir="10800000" algn="r" rotWithShape="0">
              <a:prstClr val="black">
                <a:alpha val="40000"/>
              </a:prstClr>
            </a:outerShdw>
          </a:effectLst>
        </p:spPr>
        <p:txBody>
          <a:bodyPr/>
          <a:lstStyle/>
          <a:p>
            <a:r>
              <a:rPr lang="en-IN" i="1" dirty="0">
                <a:solidFill>
                  <a:srgbClr val="002060"/>
                </a:solidFill>
                <a:latin typeface="Broadway" panose="04040905080B02020502" pitchFamily="82" charset="0"/>
              </a:rPr>
              <a:t>SCOPE :			    FUTURE SCOPE :</a:t>
            </a:r>
          </a:p>
        </p:txBody>
      </p:sp>
      <p:sp>
        <p:nvSpPr>
          <p:cNvPr id="3" name="Content Placeholder 2">
            <a:extLst>
              <a:ext uri="{FF2B5EF4-FFF2-40B4-BE49-F238E27FC236}">
                <a16:creationId xmlns:a16="http://schemas.microsoft.com/office/drawing/2014/main" id="{C788367E-A026-91BF-D420-1D6E1B6BDF19}"/>
              </a:ext>
            </a:extLst>
          </p:cNvPr>
          <p:cNvSpPr>
            <a:spLocks noGrp="1"/>
          </p:cNvSpPr>
          <p:nvPr>
            <p:ph sz="half" idx="1"/>
          </p:nvPr>
        </p:nvSpPr>
        <p:spPr>
          <a:xfrm>
            <a:off x="868680" y="1718602"/>
            <a:ext cx="4663440" cy="1223257"/>
          </a:xfrm>
        </p:spPr>
        <p:txBody>
          <a:bodyPr>
            <a:normAutofit fontScale="92500" lnSpcReduction="10000"/>
          </a:bodyPr>
          <a:lstStyle/>
          <a:p>
            <a:pPr marL="0" indent="0" algn="just">
              <a:lnSpc>
                <a:spcPct val="120000"/>
              </a:lnSpc>
              <a:buNone/>
            </a:pPr>
            <a:r>
              <a:rPr lang="en-US" dirty="0">
                <a:solidFill>
                  <a:schemeClr val="tx1">
                    <a:lumMod val="95000"/>
                    <a:lumOff val="5000"/>
                  </a:schemeClr>
                </a:solidFill>
                <a:latin typeface="Berlin Sans FB Demi" panose="020E0802020502020306" pitchFamily="34" charset="0"/>
              </a:rPr>
              <a:t>This project traverses a lot of areas ranging from business concept to computing field, and required to perform several researches to be able to achieve the project objectives.</a:t>
            </a:r>
            <a:endParaRPr lang="en-IN" dirty="0">
              <a:solidFill>
                <a:schemeClr val="tx1">
                  <a:lumMod val="95000"/>
                  <a:lumOff val="5000"/>
                </a:schemeClr>
              </a:solidFill>
              <a:latin typeface="Berlin Sans FB Demi" panose="020E0802020502020306" pitchFamily="34" charset="0"/>
            </a:endParaRPr>
          </a:p>
        </p:txBody>
      </p:sp>
      <p:sp>
        <p:nvSpPr>
          <p:cNvPr id="4" name="Content Placeholder 3">
            <a:extLst>
              <a:ext uri="{FF2B5EF4-FFF2-40B4-BE49-F238E27FC236}">
                <a16:creationId xmlns:a16="http://schemas.microsoft.com/office/drawing/2014/main" id="{D07898A4-646B-52B5-78B9-46A315748FF9}"/>
              </a:ext>
            </a:extLst>
          </p:cNvPr>
          <p:cNvSpPr>
            <a:spLocks noGrp="1"/>
          </p:cNvSpPr>
          <p:nvPr>
            <p:ph sz="half" idx="2"/>
          </p:nvPr>
        </p:nvSpPr>
        <p:spPr>
          <a:xfrm>
            <a:off x="6158965" y="1718602"/>
            <a:ext cx="5197642" cy="4818555"/>
          </a:xfrm>
        </p:spPr>
        <p:txBody>
          <a:bodyPr>
            <a:noAutofit/>
          </a:bodyPr>
          <a:lstStyle/>
          <a:p>
            <a:pPr marL="0" indent="0" algn="just">
              <a:lnSpc>
                <a:spcPct val="100000"/>
              </a:lnSpc>
              <a:buNone/>
            </a:pPr>
            <a:r>
              <a:rPr lang="en-US" sz="1600" dirty="0">
                <a:solidFill>
                  <a:schemeClr val="tx1">
                    <a:lumMod val="95000"/>
                    <a:lumOff val="5000"/>
                  </a:schemeClr>
                </a:solidFill>
                <a:latin typeface="Berlin Sans FB Demi" panose="020E0802020502020306" pitchFamily="34" charset="0"/>
              </a:rPr>
              <a:t>In a nutshell, it can be summarized that the future scope of the project circles around maintaining information regarding:</a:t>
            </a:r>
          </a:p>
          <a:p>
            <a:pPr algn="just"/>
            <a:r>
              <a:rPr lang="en-US" sz="1600" dirty="0">
                <a:solidFill>
                  <a:schemeClr val="tx1">
                    <a:lumMod val="95000"/>
                    <a:lumOff val="5000"/>
                  </a:schemeClr>
                </a:solidFill>
                <a:latin typeface="Berlin Sans FB Demi" panose="020E0802020502020306" pitchFamily="34" charset="0"/>
              </a:rPr>
              <a:t>We can add printer in future.</a:t>
            </a:r>
          </a:p>
          <a:p>
            <a:pPr algn="just"/>
            <a:r>
              <a:rPr lang="en-US" sz="1600" dirty="0">
                <a:solidFill>
                  <a:schemeClr val="tx1">
                    <a:lumMod val="95000"/>
                    <a:lumOff val="5000"/>
                  </a:schemeClr>
                </a:solidFill>
                <a:latin typeface="Berlin Sans FB Demi" panose="020E0802020502020306" pitchFamily="34" charset="0"/>
              </a:rPr>
              <a:t>We can give more advance software for Car Rental System including more facilities.</a:t>
            </a:r>
          </a:p>
          <a:p>
            <a:pPr algn="just"/>
            <a:r>
              <a:rPr lang="en-US" sz="1600" dirty="0">
                <a:solidFill>
                  <a:schemeClr val="tx1">
                    <a:lumMod val="95000"/>
                    <a:lumOff val="5000"/>
                  </a:schemeClr>
                </a:solidFill>
                <a:latin typeface="Berlin Sans FB Demi" panose="020E0802020502020306" pitchFamily="34" charset="0"/>
              </a:rPr>
              <a:t>We will host the platform on online servers to make it accessible worldwide.</a:t>
            </a:r>
          </a:p>
          <a:p>
            <a:pPr algn="just"/>
            <a:r>
              <a:rPr lang="en-US" sz="1600" dirty="0">
                <a:solidFill>
                  <a:schemeClr val="tx1">
                    <a:lumMod val="95000"/>
                    <a:lumOff val="5000"/>
                  </a:schemeClr>
                </a:solidFill>
                <a:latin typeface="Berlin Sans FB Demi" panose="020E0802020502020306" pitchFamily="34" charset="0"/>
              </a:rPr>
              <a:t>Integrate multiple load balancers to distribute the loads of the system.</a:t>
            </a:r>
          </a:p>
          <a:p>
            <a:pPr algn="just"/>
            <a:r>
              <a:rPr lang="en-US" sz="1600" dirty="0">
                <a:solidFill>
                  <a:schemeClr val="tx1">
                    <a:lumMod val="95000"/>
                    <a:lumOff val="5000"/>
                  </a:schemeClr>
                </a:solidFill>
                <a:latin typeface="Berlin Sans FB Demi" panose="020E0802020502020306" pitchFamily="34" charset="0"/>
              </a:rPr>
              <a:t>Create the master and slave database structure to reduce the overload of the database queries.</a:t>
            </a:r>
          </a:p>
          <a:p>
            <a:pPr algn="just"/>
            <a:r>
              <a:rPr lang="en-US" sz="1600" dirty="0">
                <a:solidFill>
                  <a:schemeClr val="tx1">
                    <a:lumMod val="95000"/>
                    <a:lumOff val="5000"/>
                  </a:schemeClr>
                </a:solidFill>
                <a:latin typeface="Berlin Sans FB Demi" panose="020E0802020502020306" pitchFamily="34" charset="0"/>
              </a:rPr>
              <a:t>Implement the backup mechanism for taking backup of codebase and database on regular basis on different servers.</a:t>
            </a:r>
            <a:endParaRPr lang="en-IN" sz="1600" dirty="0">
              <a:solidFill>
                <a:schemeClr val="tx1">
                  <a:lumMod val="95000"/>
                  <a:lumOff val="5000"/>
                </a:schemeClr>
              </a:solidFill>
              <a:latin typeface="Berlin Sans FB Demi" panose="020E0802020502020306" pitchFamily="34" charset="0"/>
            </a:endParaRPr>
          </a:p>
        </p:txBody>
      </p:sp>
      <p:sp>
        <p:nvSpPr>
          <p:cNvPr id="6" name="Rectangle 5">
            <a:extLst>
              <a:ext uri="{FF2B5EF4-FFF2-40B4-BE49-F238E27FC236}">
                <a16:creationId xmlns:a16="http://schemas.microsoft.com/office/drawing/2014/main" id="{961B4F7A-AFB5-A8D3-33EB-8F6DBF22A82F}"/>
              </a:ext>
            </a:extLst>
          </p:cNvPr>
          <p:cNvSpPr/>
          <p:nvPr/>
        </p:nvSpPr>
        <p:spPr>
          <a:xfrm>
            <a:off x="200527" y="208547"/>
            <a:ext cx="11782926" cy="6424864"/>
          </a:xfrm>
          <a:prstGeom prst="rect">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C359E25C-7941-99AD-99DC-A7A3BD6AE3AF}"/>
              </a:ext>
            </a:extLst>
          </p:cNvPr>
          <p:cNvPicPr>
            <a:picLocks noChangeAspect="1"/>
          </p:cNvPicPr>
          <p:nvPr/>
        </p:nvPicPr>
        <p:blipFill rotWithShape="1">
          <a:blip r:embed="rId2"/>
          <a:srcRect l="921" t="12749" r="65329" b="37076"/>
          <a:stretch/>
        </p:blipFill>
        <p:spPr>
          <a:xfrm>
            <a:off x="1203358" y="3070013"/>
            <a:ext cx="3952776" cy="3305537"/>
          </a:xfrm>
          <a:prstGeom prst="rect">
            <a:avLst/>
          </a:prstGeom>
        </p:spPr>
      </p:pic>
    </p:spTree>
    <p:extLst>
      <p:ext uri="{BB962C8B-B14F-4D97-AF65-F5344CB8AC3E}">
        <p14:creationId xmlns:p14="http://schemas.microsoft.com/office/powerpoint/2010/main" val="2262251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C8A4E6-F1DC-ADF5-7C46-DAD2F77D5E9A}"/>
              </a:ext>
            </a:extLst>
          </p:cNvPr>
          <p:cNvSpPr>
            <a:spLocks noGrp="1"/>
          </p:cNvSpPr>
          <p:nvPr>
            <p:ph type="title"/>
          </p:nvPr>
        </p:nvSpPr>
        <p:spPr>
          <a:xfrm>
            <a:off x="1066800" y="445731"/>
            <a:ext cx="10058400" cy="1051560"/>
          </a:xfrm>
          <a:effectLst>
            <a:outerShdw blurRad="50800" dist="38100" dir="10800000" algn="r" rotWithShape="0">
              <a:prstClr val="black">
                <a:alpha val="40000"/>
              </a:prstClr>
            </a:outerShdw>
          </a:effectLst>
        </p:spPr>
        <p:txBody>
          <a:bodyPr/>
          <a:lstStyle/>
          <a:p>
            <a:pPr algn="ctr"/>
            <a:r>
              <a:rPr lang="en-IN" i="1" dirty="0">
                <a:solidFill>
                  <a:srgbClr val="002060"/>
                </a:solidFill>
                <a:latin typeface="Broadway" panose="04040905080B02020502" pitchFamily="82" charset="0"/>
              </a:rPr>
              <a:t>REQUIREMENTS</a:t>
            </a:r>
          </a:p>
        </p:txBody>
      </p:sp>
      <p:sp>
        <p:nvSpPr>
          <p:cNvPr id="4" name="Text Placeholder 3">
            <a:extLst>
              <a:ext uri="{FF2B5EF4-FFF2-40B4-BE49-F238E27FC236}">
                <a16:creationId xmlns:a16="http://schemas.microsoft.com/office/drawing/2014/main" id="{91C4525E-3036-22A1-170C-A3A6D047E1CB}"/>
              </a:ext>
            </a:extLst>
          </p:cNvPr>
          <p:cNvSpPr>
            <a:spLocks noGrp="1"/>
          </p:cNvSpPr>
          <p:nvPr>
            <p:ph type="body" idx="1"/>
          </p:nvPr>
        </p:nvSpPr>
        <p:spPr>
          <a:xfrm>
            <a:off x="1076876" y="1497291"/>
            <a:ext cx="4663440" cy="640080"/>
          </a:xfrm>
        </p:spPr>
        <p:txBody>
          <a:bodyPr>
            <a:normAutofit/>
          </a:bodyPr>
          <a:lstStyle/>
          <a:p>
            <a:r>
              <a:rPr lang="en-IN" sz="2400" b="0" u="sng" dirty="0">
                <a:solidFill>
                  <a:srgbClr val="006600"/>
                </a:solidFill>
                <a:latin typeface="Eras Bold ITC" panose="020B0907030504020204" pitchFamily="34" charset="0"/>
              </a:rPr>
              <a:t>Software Requirements:</a:t>
            </a:r>
          </a:p>
        </p:txBody>
      </p:sp>
      <p:sp>
        <p:nvSpPr>
          <p:cNvPr id="7" name="Content Placeholder 6">
            <a:extLst>
              <a:ext uri="{FF2B5EF4-FFF2-40B4-BE49-F238E27FC236}">
                <a16:creationId xmlns:a16="http://schemas.microsoft.com/office/drawing/2014/main" id="{363C4E50-BF68-F3FC-9816-3676BBA89D16}"/>
              </a:ext>
            </a:extLst>
          </p:cNvPr>
          <p:cNvSpPr>
            <a:spLocks noGrp="1"/>
          </p:cNvSpPr>
          <p:nvPr>
            <p:ph sz="half" idx="2"/>
          </p:nvPr>
        </p:nvSpPr>
        <p:spPr>
          <a:xfrm>
            <a:off x="911026" y="2137370"/>
            <a:ext cx="4663440" cy="2418587"/>
          </a:xfrm>
        </p:spPr>
        <p:txBody>
          <a:bodyPr>
            <a:normAutofit fontScale="92500" lnSpcReduction="10000"/>
          </a:bodyPr>
          <a:lstStyle/>
          <a:p>
            <a:pPr algn="just"/>
            <a:r>
              <a:rPr lang="en-US" dirty="0">
                <a:solidFill>
                  <a:schemeClr val="tx1">
                    <a:lumMod val="95000"/>
                    <a:lumOff val="5000"/>
                  </a:schemeClr>
                </a:solidFill>
                <a:latin typeface="Berlin Sans FB Demi" panose="020E0802020502020306" pitchFamily="34" charset="0"/>
              </a:rPr>
              <a:t>In software Requirement will use MYSQL to save data .</a:t>
            </a:r>
          </a:p>
          <a:p>
            <a:pPr algn="just"/>
            <a:r>
              <a:rPr lang="en-US" dirty="0">
                <a:solidFill>
                  <a:schemeClr val="tx1">
                    <a:lumMod val="95000"/>
                    <a:lumOff val="5000"/>
                  </a:schemeClr>
                </a:solidFill>
                <a:latin typeface="Berlin Sans FB Demi" panose="020E0802020502020306" pitchFamily="34" charset="0"/>
              </a:rPr>
              <a:t>MySQL has built-in command prompt window to run the required commands.</a:t>
            </a:r>
          </a:p>
          <a:p>
            <a:pPr algn="just"/>
            <a:r>
              <a:rPr lang="en-US" dirty="0">
                <a:solidFill>
                  <a:schemeClr val="tx1">
                    <a:lumMod val="95000"/>
                    <a:lumOff val="5000"/>
                  </a:schemeClr>
                </a:solidFill>
                <a:latin typeface="Berlin Sans FB Demi" panose="020E0802020502020306" pitchFamily="34" charset="0"/>
              </a:rPr>
              <a:t>It is recommended to use SQL Wave 5 which makes it easier to create, edit, update and delete MySQL databases with its powerful GUI(Graphical User Interface).</a:t>
            </a:r>
            <a:endParaRPr lang="en-IN" dirty="0">
              <a:solidFill>
                <a:schemeClr val="tx1">
                  <a:lumMod val="95000"/>
                  <a:lumOff val="5000"/>
                </a:schemeClr>
              </a:solidFill>
              <a:latin typeface="Berlin Sans FB Demi" panose="020E0802020502020306" pitchFamily="34" charset="0"/>
            </a:endParaRPr>
          </a:p>
        </p:txBody>
      </p:sp>
      <p:sp>
        <p:nvSpPr>
          <p:cNvPr id="8" name="Text Placeholder 7">
            <a:extLst>
              <a:ext uri="{FF2B5EF4-FFF2-40B4-BE49-F238E27FC236}">
                <a16:creationId xmlns:a16="http://schemas.microsoft.com/office/drawing/2014/main" id="{01757730-451E-FFB1-0BD2-ED72A6AD8AC0}"/>
              </a:ext>
            </a:extLst>
          </p:cNvPr>
          <p:cNvSpPr>
            <a:spLocks noGrp="1"/>
          </p:cNvSpPr>
          <p:nvPr>
            <p:ph type="body" sz="quarter" idx="3"/>
          </p:nvPr>
        </p:nvSpPr>
        <p:spPr>
          <a:xfrm>
            <a:off x="6178925" y="1497291"/>
            <a:ext cx="4663440" cy="640080"/>
          </a:xfrm>
        </p:spPr>
        <p:txBody>
          <a:bodyPr>
            <a:normAutofit/>
          </a:bodyPr>
          <a:lstStyle/>
          <a:p>
            <a:r>
              <a:rPr lang="en-IN" sz="2400" b="0" u="sng" dirty="0">
                <a:solidFill>
                  <a:srgbClr val="006600"/>
                </a:solidFill>
                <a:latin typeface="Eras Bold ITC" panose="020B0907030504020204" pitchFamily="34" charset="0"/>
              </a:rPr>
              <a:t>Hardware Requirements:</a:t>
            </a:r>
          </a:p>
        </p:txBody>
      </p:sp>
      <p:sp>
        <p:nvSpPr>
          <p:cNvPr id="9" name="Content Placeholder 8">
            <a:extLst>
              <a:ext uri="{FF2B5EF4-FFF2-40B4-BE49-F238E27FC236}">
                <a16:creationId xmlns:a16="http://schemas.microsoft.com/office/drawing/2014/main" id="{F650FB3F-8DBA-B9C3-EF8B-7A482F81BD2B}"/>
              </a:ext>
            </a:extLst>
          </p:cNvPr>
          <p:cNvSpPr>
            <a:spLocks noGrp="1"/>
          </p:cNvSpPr>
          <p:nvPr>
            <p:ph sz="quarter" idx="4"/>
          </p:nvPr>
        </p:nvSpPr>
        <p:spPr>
          <a:xfrm>
            <a:off x="6178925" y="2105700"/>
            <a:ext cx="5102049" cy="3935344"/>
          </a:xfrm>
        </p:spPr>
        <p:txBody>
          <a:bodyPr>
            <a:noAutofit/>
          </a:bodyPr>
          <a:lstStyle/>
          <a:p>
            <a:pPr algn="just"/>
            <a:r>
              <a:rPr lang="en-US" dirty="0">
                <a:solidFill>
                  <a:schemeClr val="tx1">
                    <a:lumMod val="95000"/>
                    <a:lumOff val="5000"/>
                  </a:schemeClr>
                </a:solidFill>
                <a:latin typeface="Berlin Sans FB Demi" panose="020E0802020502020306" pitchFamily="34" charset="0"/>
              </a:rPr>
              <a:t>In hardware part we will suggest to use Intel core i5 Processer (center unit processor) to run web base sever .</a:t>
            </a:r>
          </a:p>
          <a:p>
            <a:pPr algn="just"/>
            <a:r>
              <a:rPr lang="en-US" dirty="0">
                <a:solidFill>
                  <a:schemeClr val="tx1">
                    <a:lumMod val="95000"/>
                    <a:lumOff val="5000"/>
                  </a:schemeClr>
                </a:solidFill>
                <a:latin typeface="Berlin Sans FB Demi" panose="020E0802020502020306" pitchFamily="34" charset="0"/>
              </a:rPr>
              <a:t>The amount of RAM (Random Access Memory) that is required depends on many factors such as requirement to other services, frequently accessed content files, operating system paging files and the web service application.</a:t>
            </a:r>
          </a:p>
          <a:p>
            <a:pPr algn="just"/>
            <a:r>
              <a:rPr lang="en-US" dirty="0">
                <a:solidFill>
                  <a:schemeClr val="tx1">
                    <a:lumMod val="95000"/>
                    <a:lumOff val="5000"/>
                  </a:schemeClr>
                </a:solidFill>
                <a:latin typeface="Berlin Sans FB Demi" panose="020E0802020502020306" pitchFamily="34" charset="0"/>
              </a:rPr>
              <a:t>It is recommended to have at least 1GB (Gigabyte) of RAM. Having more RAM (2GB or 4GB) in your server will be better as it will allow more files to be cached, reducing disk load.</a:t>
            </a:r>
            <a:endParaRPr lang="en-IN" dirty="0">
              <a:solidFill>
                <a:schemeClr val="tx1">
                  <a:lumMod val="95000"/>
                  <a:lumOff val="5000"/>
                </a:schemeClr>
              </a:solidFill>
              <a:latin typeface="Berlin Sans FB Demi" panose="020E0802020502020306" pitchFamily="34" charset="0"/>
            </a:endParaRPr>
          </a:p>
        </p:txBody>
      </p:sp>
      <p:sp>
        <p:nvSpPr>
          <p:cNvPr id="2" name="Rectangle 1">
            <a:extLst>
              <a:ext uri="{FF2B5EF4-FFF2-40B4-BE49-F238E27FC236}">
                <a16:creationId xmlns:a16="http://schemas.microsoft.com/office/drawing/2014/main" id="{5CECD8C4-E8FF-20F6-1C49-9B8AE2EE292B}"/>
              </a:ext>
            </a:extLst>
          </p:cNvPr>
          <p:cNvSpPr/>
          <p:nvPr/>
        </p:nvSpPr>
        <p:spPr>
          <a:xfrm>
            <a:off x="192505" y="208547"/>
            <a:ext cx="11806990" cy="6440906"/>
          </a:xfrm>
          <a:prstGeom prst="rect">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11" name="Picture 10">
            <a:extLst>
              <a:ext uri="{FF2B5EF4-FFF2-40B4-BE49-F238E27FC236}">
                <a16:creationId xmlns:a16="http://schemas.microsoft.com/office/drawing/2014/main" id="{387DB679-FDF8-D36F-10D4-548BBC4CF92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101517" y="4627238"/>
            <a:ext cx="2823409" cy="1588168"/>
          </a:xfrm>
          <a:prstGeom prst="rect">
            <a:avLst/>
          </a:prstGeom>
        </p:spPr>
      </p:pic>
    </p:spTree>
    <p:extLst>
      <p:ext uri="{BB962C8B-B14F-4D97-AF65-F5344CB8AC3E}">
        <p14:creationId xmlns:p14="http://schemas.microsoft.com/office/powerpoint/2010/main" val="26191126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0E1B6-7065-0782-BB87-3064BFEF452B}"/>
              </a:ext>
            </a:extLst>
          </p:cNvPr>
          <p:cNvSpPr>
            <a:spLocks noGrp="1"/>
          </p:cNvSpPr>
          <p:nvPr>
            <p:ph type="title"/>
          </p:nvPr>
        </p:nvSpPr>
        <p:spPr>
          <a:xfrm>
            <a:off x="1066798" y="851141"/>
            <a:ext cx="10058400" cy="961617"/>
          </a:xfrm>
          <a:effectLst>
            <a:outerShdw blurRad="50800" dist="38100" dir="10800000" algn="r" rotWithShape="0">
              <a:prstClr val="black">
                <a:alpha val="40000"/>
              </a:prstClr>
            </a:outerShdw>
          </a:effectLst>
        </p:spPr>
        <p:txBody>
          <a:bodyPr/>
          <a:lstStyle/>
          <a:p>
            <a:pPr algn="ctr"/>
            <a:r>
              <a:rPr lang="en-IN" i="1" dirty="0">
                <a:solidFill>
                  <a:srgbClr val="002060"/>
                </a:solidFill>
                <a:latin typeface="Broadway" panose="04040905080B02020502" pitchFamily="82" charset="0"/>
              </a:rPr>
              <a:t>LIMITATIONS</a:t>
            </a:r>
          </a:p>
        </p:txBody>
      </p:sp>
      <p:sp>
        <p:nvSpPr>
          <p:cNvPr id="3" name="Content Placeholder 2">
            <a:extLst>
              <a:ext uri="{FF2B5EF4-FFF2-40B4-BE49-F238E27FC236}">
                <a16:creationId xmlns:a16="http://schemas.microsoft.com/office/drawing/2014/main" id="{37E62644-7A48-C418-4BE6-9D42E4E6D271}"/>
              </a:ext>
            </a:extLst>
          </p:cNvPr>
          <p:cNvSpPr>
            <a:spLocks noGrp="1"/>
          </p:cNvSpPr>
          <p:nvPr>
            <p:ph idx="1"/>
          </p:nvPr>
        </p:nvSpPr>
        <p:spPr>
          <a:xfrm>
            <a:off x="884319" y="2157663"/>
            <a:ext cx="10423359" cy="3553326"/>
          </a:xfrm>
        </p:spPr>
        <p:txBody>
          <a:bodyPr>
            <a:noAutofit/>
          </a:bodyPr>
          <a:lstStyle/>
          <a:p>
            <a:pPr marL="0" indent="0" algn="just">
              <a:buNone/>
            </a:pPr>
            <a:r>
              <a:rPr lang="en-US" sz="2400" dirty="0">
                <a:solidFill>
                  <a:schemeClr val="tx1">
                    <a:lumMod val="95000"/>
                    <a:lumOff val="5000"/>
                  </a:schemeClr>
                </a:solidFill>
                <a:latin typeface="Berlin Sans FB Demi" panose="020E0802020502020306" pitchFamily="34" charset="0"/>
              </a:rPr>
              <a:t>Although I have put my best efforts to make the software flexible, easy to operate but limitations cannot be ruled out even by me. Though the software presents a broad range of options to its users some intricate options could not be covered into it partly because of logistic and partly, due to lack of sophistication. Paucity of time was also major constraint, thus it was not possible to make the software foolproof and dynamic. Lack of time also compelled me to ignore some part such as storing old result of the candidate etc. </a:t>
            </a:r>
          </a:p>
        </p:txBody>
      </p:sp>
      <p:sp>
        <p:nvSpPr>
          <p:cNvPr id="4" name="Rectangle 3">
            <a:extLst>
              <a:ext uri="{FF2B5EF4-FFF2-40B4-BE49-F238E27FC236}">
                <a16:creationId xmlns:a16="http://schemas.microsoft.com/office/drawing/2014/main" id="{BF22D1FA-1256-AF9F-B2B8-A322EAD8B56C}"/>
              </a:ext>
            </a:extLst>
          </p:cNvPr>
          <p:cNvSpPr/>
          <p:nvPr/>
        </p:nvSpPr>
        <p:spPr>
          <a:xfrm>
            <a:off x="200526" y="208547"/>
            <a:ext cx="11798969" cy="6424864"/>
          </a:xfrm>
          <a:prstGeom prst="rect">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760426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0E1B6-7065-0782-BB87-3064BFEF452B}"/>
              </a:ext>
            </a:extLst>
          </p:cNvPr>
          <p:cNvSpPr>
            <a:spLocks noGrp="1"/>
          </p:cNvSpPr>
          <p:nvPr>
            <p:ph type="title"/>
          </p:nvPr>
        </p:nvSpPr>
        <p:spPr>
          <a:xfrm>
            <a:off x="830177" y="938192"/>
            <a:ext cx="10058400" cy="961617"/>
          </a:xfrm>
          <a:effectLst/>
        </p:spPr>
        <p:txBody>
          <a:bodyPr>
            <a:noAutofit/>
          </a:bodyPr>
          <a:lstStyle/>
          <a:p>
            <a:pPr marL="0" indent="0" algn="just">
              <a:buNone/>
            </a:pPr>
            <a:r>
              <a:rPr lang="en-US" sz="3200" dirty="0">
                <a:solidFill>
                  <a:srgbClr val="0070C0"/>
                </a:solidFill>
                <a:latin typeface="Berlin Sans FB Demi" panose="020E0802020502020306" pitchFamily="34" charset="0"/>
              </a:rPr>
              <a:t>LIST OF SOME LIMITATIONS:</a:t>
            </a:r>
            <a:endParaRPr lang="en-IN" sz="3200" dirty="0">
              <a:solidFill>
                <a:srgbClr val="C00000"/>
              </a:solidFill>
              <a:latin typeface="Berlin Sans FB Demi" panose="020E0802020502020306" pitchFamily="34" charset="0"/>
            </a:endParaRPr>
          </a:p>
        </p:txBody>
      </p:sp>
      <p:sp>
        <p:nvSpPr>
          <p:cNvPr id="3" name="Content Placeholder 2">
            <a:extLst>
              <a:ext uri="{FF2B5EF4-FFF2-40B4-BE49-F238E27FC236}">
                <a16:creationId xmlns:a16="http://schemas.microsoft.com/office/drawing/2014/main" id="{37E62644-7A48-C418-4BE6-9D42E4E6D271}"/>
              </a:ext>
            </a:extLst>
          </p:cNvPr>
          <p:cNvSpPr>
            <a:spLocks noGrp="1"/>
          </p:cNvSpPr>
          <p:nvPr>
            <p:ph idx="1"/>
          </p:nvPr>
        </p:nvSpPr>
        <p:spPr>
          <a:xfrm>
            <a:off x="1098880" y="1899809"/>
            <a:ext cx="4760497" cy="3844446"/>
          </a:xfrm>
        </p:spPr>
        <p:txBody>
          <a:bodyPr>
            <a:noAutofit/>
          </a:bodyPr>
          <a:lstStyle/>
          <a:p>
            <a:pPr algn="just"/>
            <a:r>
              <a:rPr lang="en-US" sz="2000" b="0" i="0" dirty="0">
                <a:solidFill>
                  <a:schemeClr val="tx1">
                    <a:lumMod val="95000"/>
                    <a:lumOff val="5000"/>
                  </a:schemeClr>
                </a:solidFill>
                <a:effectLst/>
                <a:latin typeface="Berlin Sans FB Demi" panose="020E0802020502020306" pitchFamily="34" charset="0"/>
              </a:rPr>
              <a:t>Excel export has not been developed for Car, Customer due to some criticality.</a:t>
            </a:r>
          </a:p>
          <a:p>
            <a:pPr algn="just"/>
            <a:r>
              <a:rPr lang="en-US" sz="2000" b="0" i="0" dirty="0">
                <a:solidFill>
                  <a:schemeClr val="tx1">
                    <a:lumMod val="95000"/>
                    <a:lumOff val="5000"/>
                  </a:schemeClr>
                </a:solidFill>
                <a:effectLst/>
                <a:latin typeface="Berlin Sans FB Demi" panose="020E0802020502020306" pitchFamily="34" charset="0"/>
              </a:rPr>
              <a:t>The transactions are executed in off-line mode, hence on-line data for Payment, Booking capture and modification is not possible.</a:t>
            </a:r>
          </a:p>
          <a:p>
            <a:pPr algn="just"/>
            <a:r>
              <a:rPr lang="en-US" sz="2000" b="0" i="0" dirty="0">
                <a:solidFill>
                  <a:schemeClr val="tx1">
                    <a:lumMod val="95000"/>
                    <a:lumOff val="5000"/>
                  </a:schemeClr>
                </a:solidFill>
                <a:effectLst/>
                <a:latin typeface="Berlin Sans FB Demi" panose="020E0802020502020306" pitchFamily="34" charset="0"/>
              </a:rPr>
              <a:t>Off-line reports of Car, Insurance, Payment cannot be generated due to batch mode execution.</a:t>
            </a:r>
            <a:endParaRPr lang="en-US" sz="2000" dirty="0">
              <a:solidFill>
                <a:schemeClr val="tx1">
                  <a:lumMod val="95000"/>
                  <a:lumOff val="5000"/>
                </a:schemeClr>
              </a:solidFill>
              <a:latin typeface="Berlin Sans FB Demi" panose="020E0802020502020306" pitchFamily="34" charset="0"/>
            </a:endParaRPr>
          </a:p>
        </p:txBody>
      </p:sp>
      <p:sp>
        <p:nvSpPr>
          <p:cNvPr id="4" name="Rectangle 3">
            <a:extLst>
              <a:ext uri="{FF2B5EF4-FFF2-40B4-BE49-F238E27FC236}">
                <a16:creationId xmlns:a16="http://schemas.microsoft.com/office/drawing/2014/main" id="{BF22D1FA-1256-AF9F-B2B8-A322EAD8B56C}"/>
              </a:ext>
            </a:extLst>
          </p:cNvPr>
          <p:cNvSpPr/>
          <p:nvPr/>
        </p:nvSpPr>
        <p:spPr>
          <a:xfrm>
            <a:off x="208548" y="192505"/>
            <a:ext cx="11782926" cy="6440906"/>
          </a:xfrm>
          <a:prstGeom prst="rect">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122FF0D-9627-735C-9734-A47F8230D5CA}"/>
              </a:ext>
            </a:extLst>
          </p:cNvPr>
          <p:cNvPicPr>
            <a:picLocks noChangeAspect="1"/>
          </p:cNvPicPr>
          <p:nvPr/>
        </p:nvPicPr>
        <p:blipFill rotWithShape="1">
          <a:blip r:embed="rId2"/>
          <a:srcRect l="922" t="12632" r="67565" b="42456"/>
          <a:stretch/>
        </p:blipFill>
        <p:spPr>
          <a:xfrm>
            <a:off x="6559314" y="1604210"/>
            <a:ext cx="4795546" cy="4042611"/>
          </a:xfrm>
          <a:prstGeom prst="rect">
            <a:avLst/>
          </a:prstGeom>
        </p:spPr>
      </p:pic>
    </p:spTree>
    <p:extLst>
      <p:ext uri="{BB962C8B-B14F-4D97-AF65-F5344CB8AC3E}">
        <p14:creationId xmlns:p14="http://schemas.microsoft.com/office/powerpoint/2010/main" val="1326766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0E70C-D978-61DA-FB35-35F0215FF535}"/>
              </a:ext>
            </a:extLst>
          </p:cNvPr>
          <p:cNvSpPr>
            <a:spLocks noGrp="1"/>
          </p:cNvSpPr>
          <p:nvPr>
            <p:ph type="title"/>
          </p:nvPr>
        </p:nvSpPr>
        <p:spPr>
          <a:xfrm>
            <a:off x="1066800" y="378592"/>
            <a:ext cx="10058400" cy="1371600"/>
          </a:xfrm>
          <a:effectLst>
            <a:outerShdw blurRad="50800" dist="38100" dir="10800000" algn="r" rotWithShape="0">
              <a:prstClr val="black">
                <a:alpha val="40000"/>
              </a:prstClr>
            </a:outerShdw>
          </a:effectLst>
        </p:spPr>
        <p:txBody>
          <a:bodyPr/>
          <a:lstStyle/>
          <a:p>
            <a:pPr algn="ctr"/>
            <a:r>
              <a:rPr lang="en-IN" i="1" dirty="0">
                <a:solidFill>
                  <a:srgbClr val="002060"/>
                </a:solidFill>
                <a:latin typeface="Broadway" panose="04040905080B02020502" pitchFamily="82" charset="0"/>
              </a:rPr>
              <a:t>CONCLUSION</a:t>
            </a:r>
          </a:p>
        </p:txBody>
      </p:sp>
      <p:sp>
        <p:nvSpPr>
          <p:cNvPr id="5" name="Content Placeholder 4">
            <a:extLst>
              <a:ext uri="{FF2B5EF4-FFF2-40B4-BE49-F238E27FC236}">
                <a16:creationId xmlns:a16="http://schemas.microsoft.com/office/drawing/2014/main" id="{38801BA5-1ABD-B78A-DD00-FC2E3B566043}"/>
              </a:ext>
            </a:extLst>
          </p:cNvPr>
          <p:cNvSpPr>
            <a:spLocks noGrp="1"/>
          </p:cNvSpPr>
          <p:nvPr>
            <p:ph idx="1"/>
          </p:nvPr>
        </p:nvSpPr>
        <p:spPr>
          <a:xfrm>
            <a:off x="1066800" y="1750192"/>
            <a:ext cx="10058400" cy="4345808"/>
          </a:xfrm>
        </p:spPr>
        <p:txBody>
          <a:bodyPr>
            <a:normAutofit fontScale="92500" lnSpcReduction="20000"/>
          </a:bodyPr>
          <a:lstStyle/>
          <a:p>
            <a:pPr marL="0" indent="0" algn="just">
              <a:buNone/>
            </a:pPr>
            <a:r>
              <a:rPr lang="en-US" sz="2400" dirty="0">
                <a:solidFill>
                  <a:schemeClr val="tx1">
                    <a:lumMod val="95000"/>
                    <a:lumOff val="5000"/>
                  </a:schemeClr>
                </a:solidFill>
                <a:latin typeface="Berlin Sans FB Demi" panose="020E0802020502020306" pitchFamily="34" charset="0"/>
              </a:rPr>
              <a:t>Our project is only a humble venture to satisfy the needs to manage their rental work. Several user friendly UI have also adopted. This package shall prove to be a powerful package in satisfying all the requirements of the system. The objective of software planning is to provide a frame work that enables the manger to make reasonable estimates made within a limited time frame at the beginning of the software project and should be updated regularity as the project progresses.</a:t>
            </a:r>
          </a:p>
          <a:p>
            <a:pPr marL="0" indent="0" algn="just">
              <a:buNone/>
            </a:pPr>
            <a:r>
              <a:rPr lang="en-US" sz="2400" dirty="0">
                <a:solidFill>
                  <a:schemeClr val="tx1">
                    <a:lumMod val="95000"/>
                    <a:lumOff val="5000"/>
                  </a:schemeClr>
                </a:solidFill>
                <a:latin typeface="Berlin Sans FB Demi" panose="020E0802020502020306" pitchFamily="34" charset="0"/>
              </a:rPr>
              <a:t>At the end it is concluded that we have made efforts on following points :</a:t>
            </a:r>
          </a:p>
          <a:p>
            <a:pPr algn="just"/>
            <a:r>
              <a:rPr lang="en-US" sz="2400" dirty="0">
                <a:solidFill>
                  <a:schemeClr val="tx1">
                    <a:lumMod val="95000"/>
                    <a:lumOff val="5000"/>
                  </a:schemeClr>
                </a:solidFill>
                <a:latin typeface="Berlin Sans FB Demi" panose="020E0802020502020306" pitchFamily="34" charset="0"/>
              </a:rPr>
              <a:t>A description of the background and context of the project and its relation to work already done in the area.</a:t>
            </a:r>
          </a:p>
          <a:p>
            <a:pPr algn="just"/>
            <a:r>
              <a:rPr lang="en-US" sz="2400" dirty="0">
                <a:solidFill>
                  <a:schemeClr val="tx1">
                    <a:lumMod val="95000"/>
                    <a:lumOff val="5000"/>
                  </a:schemeClr>
                </a:solidFill>
                <a:latin typeface="Berlin Sans FB Demi" panose="020E0802020502020306" pitchFamily="34" charset="0"/>
              </a:rPr>
              <a:t>Made statement of the aims and objectives of the project.</a:t>
            </a:r>
          </a:p>
          <a:p>
            <a:pPr algn="just"/>
            <a:r>
              <a:rPr lang="en-US" sz="2400" dirty="0">
                <a:solidFill>
                  <a:schemeClr val="tx1">
                    <a:lumMod val="95000"/>
                    <a:lumOff val="5000"/>
                  </a:schemeClr>
                </a:solidFill>
                <a:latin typeface="Berlin Sans FB Demi" panose="020E0802020502020306" pitchFamily="34" charset="0"/>
              </a:rPr>
              <a:t>The description of Purpose, Scope, and applicability.</a:t>
            </a:r>
            <a:endParaRPr lang="en-IN" sz="2400" dirty="0">
              <a:solidFill>
                <a:schemeClr val="tx1">
                  <a:lumMod val="95000"/>
                  <a:lumOff val="5000"/>
                </a:schemeClr>
              </a:solidFill>
              <a:latin typeface="Berlin Sans FB Demi" panose="020E0802020502020306" pitchFamily="34" charset="0"/>
            </a:endParaRPr>
          </a:p>
        </p:txBody>
      </p:sp>
      <p:sp>
        <p:nvSpPr>
          <p:cNvPr id="6" name="Rectangle 5">
            <a:extLst>
              <a:ext uri="{FF2B5EF4-FFF2-40B4-BE49-F238E27FC236}">
                <a16:creationId xmlns:a16="http://schemas.microsoft.com/office/drawing/2014/main" id="{79457535-C8C0-0F8F-34D9-03CF2EBB13C5}"/>
              </a:ext>
            </a:extLst>
          </p:cNvPr>
          <p:cNvSpPr/>
          <p:nvPr/>
        </p:nvSpPr>
        <p:spPr>
          <a:xfrm>
            <a:off x="200526" y="200527"/>
            <a:ext cx="11798969" cy="6448926"/>
          </a:xfrm>
          <a:prstGeom prst="rect">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85184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BBE590C-F822-9E83-403F-E782D0081BCB}"/>
              </a:ext>
            </a:extLst>
          </p:cNvPr>
          <p:cNvSpPr>
            <a:spLocks noGrp="1"/>
          </p:cNvSpPr>
          <p:nvPr>
            <p:ph type="title"/>
          </p:nvPr>
        </p:nvSpPr>
        <p:spPr>
          <a:xfrm>
            <a:off x="1066800" y="764276"/>
            <a:ext cx="10058400" cy="1371600"/>
          </a:xfrm>
          <a:effectLst>
            <a:outerShdw blurRad="50800" dist="38100" dir="10800000" algn="r" rotWithShape="0">
              <a:prstClr val="black">
                <a:alpha val="40000"/>
              </a:prstClr>
            </a:outerShdw>
          </a:effectLst>
        </p:spPr>
        <p:txBody>
          <a:bodyPr/>
          <a:lstStyle/>
          <a:p>
            <a:pPr algn="ctr"/>
            <a:r>
              <a:rPr lang="en-IN" i="1" dirty="0">
                <a:solidFill>
                  <a:srgbClr val="002060"/>
                </a:solidFill>
                <a:latin typeface="Broadway" panose="04040905080B02020502" pitchFamily="82" charset="0"/>
              </a:rPr>
              <a:t>REFERENCES</a:t>
            </a:r>
          </a:p>
        </p:txBody>
      </p:sp>
      <p:sp>
        <p:nvSpPr>
          <p:cNvPr id="6" name="Content Placeholder 5">
            <a:extLst>
              <a:ext uri="{FF2B5EF4-FFF2-40B4-BE49-F238E27FC236}">
                <a16:creationId xmlns:a16="http://schemas.microsoft.com/office/drawing/2014/main" id="{B7D53375-E370-4233-B0B3-1A36AAF7A63E}"/>
              </a:ext>
            </a:extLst>
          </p:cNvPr>
          <p:cNvSpPr>
            <a:spLocks noGrp="1"/>
          </p:cNvSpPr>
          <p:nvPr>
            <p:ph idx="1"/>
          </p:nvPr>
        </p:nvSpPr>
        <p:spPr>
          <a:xfrm>
            <a:off x="1066800" y="2544278"/>
            <a:ext cx="10058400" cy="3198796"/>
          </a:xfrm>
        </p:spPr>
        <p:txBody>
          <a:bodyPr>
            <a:normAutofit/>
          </a:bodyPr>
          <a:lstStyle/>
          <a:p>
            <a:r>
              <a:rPr lang="en-IN" sz="2800" dirty="0">
                <a:solidFill>
                  <a:srgbClr val="FF0000"/>
                </a:solidFill>
                <a:hlinkClick r:id="rId2">
                  <a:extLst>
                    <a:ext uri="{A12FA001-AC4F-418D-AE19-62706E023703}">
                      <ahyp:hlinkClr xmlns:ahyp="http://schemas.microsoft.com/office/drawing/2018/hyperlinkcolor" val="tx"/>
                    </a:ext>
                  </a:extLst>
                </a:hlinkClick>
              </a:rPr>
              <a:t>https://www.academia.edu</a:t>
            </a:r>
            <a:endParaRPr lang="en-IN" sz="2800" dirty="0">
              <a:solidFill>
                <a:srgbClr val="FF0000"/>
              </a:solidFill>
            </a:endParaRPr>
          </a:p>
          <a:p>
            <a:r>
              <a:rPr lang="en-IN" sz="2800" dirty="0">
                <a:solidFill>
                  <a:srgbClr val="FF0000"/>
                </a:solidFill>
                <a:hlinkClick r:id="rId3">
                  <a:extLst>
                    <a:ext uri="{A12FA001-AC4F-418D-AE19-62706E023703}">
                      <ahyp:hlinkClr xmlns:ahyp="http://schemas.microsoft.com/office/drawing/2018/hyperlinkcolor" val="tx"/>
                    </a:ext>
                  </a:extLst>
                </a:hlinkClick>
              </a:rPr>
              <a:t>www.flightslogic.com</a:t>
            </a:r>
            <a:endParaRPr lang="en-IN" sz="2800" dirty="0">
              <a:solidFill>
                <a:srgbClr val="FF0000"/>
              </a:solidFill>
            </a:endParaRPr>
          </a:p>
          <a:p>
            <a:r>
              <a:rPr lang="en-IN" sz="2800" dirty="0">
                <a:solidFill>
                  <a:srgbClr val="FF0000"/>
                </a:solidFill>
                <a:hlinkClick r:id="rId4">
                  <a:extLst>
                    <a:ext uri="{A12FA001-AC4F-418D-AE19-62706E023703}">
                      <ahyp:hlinkClr xmlns:ahyp="http://schemas.microsoft.com/office/drawing/2018/hyperlinkcolor" val="tx"/>
                    </a:ext>
                  </a:extLst>
                </a:hlinkClick>
              </a:rPr>
              <a:t>https://www.altexsoft.com/blog/car-rental-reservation-system</a:t>
            </a:r>
            <a:endParaRPr lang="en-IN" sz="2800" dirty="0">
              <a:solidFill>
                <a:srgbClr val="FF0000"/>
              </a:solidFill>
            </a:endParaRPr>
          </a:p>
          <a:p>
            <a:r>
              <a:rPr lang="en-IN" sz="2800" dirty="0">
                <a:solidFill>
                  <a:srgbClr val="FF0000"/>
                </a:solidFill>
                <a:hlinkClick r:id="rId5">
                  <a:extLst>
                    <a:ext uri="{A12FA001-AC4F-418D-AE19-62706E023703}">
                      <ahyp:hlinkClr xmlns:ahyp="http://schemas.microsoft.com/office/drawing/2018/hyperlinkcolor" val="tx"/>
                    </a:ext>
                  </a:extLst>
                </a:hlinkClick>
              </a:rPr>
              <a:t>https://www.researchgate.net/publication</a:t>
            </a:r>
            <a:endParaRPr lang="en-IN" sz="2800" dirty="0">
              <a:solidFill>
                <a:srgbClr val="FF0000"/>
              </a:solidFill>
            </a:endParaRPr>
          </a:p>
          <a:p>
            <a:endParaRPr lang="en-IN" sz="2800" dirty="0">
              <a:solidFill>
                <a:srgbClr val="FF0000"/>
              </a:solidFill>
            </a:endParaRPr>
          </a:p>
        </p:txBody>
      </p:sp>
      <p:sp>
        <p:nvSpPr>
          <p:cNvPr id="2" name="Rectangle 1">
            <a:extLst>
              <a:ext uri="{FF2B5EF4-FFF2-40B4-BE49-F238E27FC236}">
                <a16:creationId xmlns:a16="http://schemas.microsoft.com/office/drawing/2014/main" id="{5CECD8C4-E8FF-20F6-1C49-9B8AE2EE292B}"/>
              </a:ext>
            </a:extLst>
          </p:cNvPr>
          <p:cNvSpPr/>
          <p:nvPr/>
        </p:nvSpPr>
        <p:spPr>
          <a:xfrm>
            <a:off x="192505" y="208547"/>
            <a:ext cx="11806990" cy="6448927"/>
          </a:xfrm>
          <a:prstGeom prst="rect">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Tree>
    <p:extLst>
      <p:ext uri="{BB962C8B-B14F-4D97-AF65-F5344CB8AC3E}">
        <p14:creationId xmlns:p14="http://schemas.microsoft.com/office/powerpoint/2010/main" val="1554110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AA50796-A5B4-A447-12CC-08B378813B10}"/>
              </a:ext>
            </a:extLst>
          </p:cNvPr>
          <p:cNvSpPr txBox="1"/>
          <p:nvPr/>
        </p:nvSpPr>
        <p:spPr>
          <a:xfrm>
            <a:off x="1315125" y="2178949"/>
            <a:ext cx="9561749" cy="1569660"/>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en-IN" sz="9600" dirty="0">
                <a:ln w="25400">
                  <a:solidFill>
                    <a:schemeClr val="tx1">
                      <a:lumMod val="95000"/>
                      <a:lumOff val="5000"/>
                    </a:schemeClr>
                  </a:solidFill>
                </a:ln>
                <a:solidFill>
                  <a:schemeClr val="bg2">
                    <a:lumMod val="75000"/>
                  </a:schemeClr>
                </a:solidFill>
                <a:latin typeface="Eras Bold ITC" panose="020B0907030504020204" pitchFamily="34" charset="0"/>
              </a:rPr>
              <a:t>Thanking You</a:t>
            </a:r>
          </a:p>
        </p:txBody>
      </p:sp>
      <p:sp>
        <p:nvSpPr>
          <p:cNvPr id="5" name="Rectangle 4">
            <a:extLst>
              <a:ext uri="{FF2B5EF4-FFF2-40B4-BE49-F238E27FC236}">
                <a16:creationId xmlns:a16="http://schemas.microsoft.com/office/drawing/2014/main" id="{2CFB3BB3-EB10-1618-7BCB-B8D25EF5D04C}"/>
              </a:ext>
            </a:extLst>
          </p:cNvPr>
          <p:cNvSpPr/>
          <p:nvPr/>
        </p:nvSpPr>
        <p:spPr>
          <a:xfrm>
            <a:off x="192505" y="216568"/>
            <a:ext cx="11798969" cy="6440906"/>
          </a:xfrm>
          <a:prstGeom prst="rect">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DB74EB8-3DC2-9B61-ECB6-9DA093C124F7}"/>
              </a:ext>
            </a:extLst>
          </p:cNvPr>
          <p:cNvSpPr txBox="1"/>
          <p:nvPr/>
        </p:nvSpPr>
        <p:spPr>
          <a:xfrm>
            <a:off x="8751624" y="5150498"/>
            <a:ext cx="3440376" cy="1200329"/>
          </a:xfrm>
          <a:prstGeom prst="rect">
            <a:avLst/>
          </a:prstGeom>
          <a:noFill/>
        </p:spPr>
        <p:txBody>
          <a:bodyPr wrap="square" rtlCol="0">
            <a:spAutoFit/>
          </a:bodyPr>
          <a:lstStyle/>
          <a:p>
            <a:r>
              <a:rPr lang="en-IN" sz="2400" dirty="0">
                <a:ln w="0">
                  <a:solidFill>
                    <a:schemeClr val="tx1">
                      <a:lumMod val="95000"/>
                      <a:lumOff val="5000"/>
                      <a:alpha val="0"/>
                    </a:schemeClr>
                  </a:solidFill>
                </a:ln>
                <a:solidFill>
                  <a:srgbClr val="006600"/>
                </a:solidFill>
                <a:latin typeface="Harlow Solid Italic" panose="04030604020F02020D02" pitchFamily="82" charset="0"/>
              </a:rPr>
              <a:t>22742  Kavita </a:t>
            </a:r>
            <a:r>
              <a:rPr lang="en-IN" sz="2400" dirty="0" err="1">
                <a:ln w="0">
                  <a:solidFill>
                    <a:schemeClr val="tx1">
                      <a:lumMod val="95000"/>
                      <a:lumOff val="5000"/>
                      <a:alpha val="0"/>
                    </a:schemeClr>
                  </a:solidFill>
                </a:ln>
                <a:solidFill>
                  <a:srgbClr val="006600"/>
                </a:solidFill>
                <a:latin typeface="Harlow Solid Italic" panose="04030604020F02020D02" pitchFamily="82" charset="0"/>
              </a:rPr>
              <a:t>Kotia</a:t>
            </a:r>
            <a:endParaRPr lang="en-IN" sz="2400" dirty="0">
              <a:ln w="0">
                <a:solidFill>
                  <a:schemeClr val="tx1">
                    <a:lumMod val="95000"/>
                    <a:lumOff val="5000"/>
                    <a:alpha val="0"/>
                  </a:schemeClr>
                </a:solidFill>
              </a:ln>
              <a:solidFill>
                <a:srgbClr val="006600"/>
              </a:solidFill>
              <a:latin typeface="Harlow Solid Italic" panose="04030604020F02020D02" pitchFamily="82" charset="0"/>
            </a:endParaRPr>
          </a:p>
          <a:p>
            <a:r>
              <a:rPr lang="en-IN" sz="2400" dirty="0">
                <a:ln w="0">
                  <a:solidFill>
                    <a:schemeClr val="tx1">
                      <a:lumMod val="95000"/>
                      <a:lumOff val="5000"/>
                      <a:alpha val="0"/>
                    </a:schemeClr>
                  </a:solidFill>
                </a:ln>
                <a:solidFill>
                  <a:srgbClr val="006600"/>
                </a:solidFill>
                <a:latin typeface="Harlow Solid Italic" panose="04030604020F02020D02" pitchFamily="82" charset="0"/>
              </a:rPr>
              <a:t>22743  Rohan Mistry</a:t>
            </a:r>
          </a:p>
          <a:p>
            <a:r>
              <a:rPr lang="en-IN" sz="2400" dirty="0">
                <a:ln w="0">
                  <a:solidFill>
                    <a:schemeClr val="tx1">
                      <a:lumMod val="95000"/>
                      <a:lumOff val="5000"/>
                      <a:alpha val="0"/>
                    </a:schemeClr>
                  </a:solidFill>
                </a:ln>
                <a:solidFill>
                  <a:srgbClr val="006600"/>
                </a:solidFill>
                <a:latin typeface="Harlow Solid Italic" panose="04030604020F02020D02" pitchFamily="82" charset="0"/>
              </a:rPr>
              <a:t>22744  Malaika Raut</a:t>
            </a:r>
          </a:p>
        </p:txBody>
      </p:sp>
    </p:spTree>
    <p:extLst>
      <p:ext uri="{BB962C8B-B14F-4D97-AF65-F5344CB8AC3E}">
        <p14:creationId xmlns:p14="http://schemas.microsoft.com/office/powerpoint/2010/main" val="1834823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F4EEA4-0B9C-DA78-AD34-04250093BEE3}"/>
              </a:ext>
            </a:extLst>
          </p:cNvPr>
          <p:cNvSpPr>
            <a:spLocks noGrp="1"/>
          </p:cNvSpPr>
          <p:nvPr>
            <p:ph type="title"/>
          </p:nvPr>
        </p:nvSpPr>
        <p:spPr>
          <a:effectLst>
            <a:outerShdw blurRad="50800" dist="38100" dir="10800000" algn="r" rotWithShape="0">
              <a:prstClr val="black">
                <a:alpha val="40000"/>
              </a:prstClr>
            </a:outerShdw>
          </a:effectLst>
        </p:spPr>
        <p:txBody>
          <a:bodyPr/>
          <a:lstStyle/>
          <a:p>
            <a:pPr algn="ctr"/>
            <a:r>
              <a:rPr lang="en-IN" i="1" dirty="0">
                <a:solidFill>
                  <a:srgbClr val="002060"/>
                </a:solidFill>
                <a:latin typeface="Broadway" panose="04040905080B02020502" pitchFamily="82" charset="0"/>
              </a:rPr>
              <a:t>INTRODUCTION</a:t>
            </a:r>
          </a:p>
        </p:txBody>
      </p:sp>
      <p:sp>
        <p:nvSpPr>
          <p:cNvPr id="5" name="Content Placeholder 4">
            <a:extLst>
              <a:ext uri="{FF2B5EF4-FFF2-40B4-BE49-F238E27FC236}">
                <a16:creationId xmlns:a16="http://schemas.microsoft.com/office/drawing/2014/main" id="{A09E7601-7F3C-4B46-680C-8E25C2B0BF43}"/>
              </a:ext>
            </a:extLst>
          </p:cNvPr>
          <p:cNvSpPr>
            <a:spLocks noGrp="1"/>
          </p:cNvSpPr>
          <p:nvPr>
            <p:ph sz="half" idx="1"/>
          </p:nvPr>
        </p:nvSpPr>
        <p:spPr/>
        <p:txBody>
          <a:bodyPr>
            <a:normAutofit fontScale="92500"/>
          </a:bodyPr>
          <a:lstStyle/>
          <a:p>
            <a:pPr marL="0" indent="0" algn="just">
              <a:buNone/>
            </a:pPr>
            <a:r>
              <a:rPr lang="en-US" sz="2400" dirty="0">
                <a:solidFill>
                  <a:schemeClr val="tx1">
                    <a:lumMod val="95000"/>
                    <a:lumOff val="5000"/>
                  </a:schemeClr>
                </a:solidFill>
                <a:latin typeface="Berlin Sans FB Demi" panose="020E0802020502020306" pitchFamily="34" charset="0"/>
              </a:rPr>
              <a:t>The Online Car Rental System is easy to use, full-featured and flexible car booking, car listing and car rental web portal. It allows Administrators of this car rental website you can add new or change locations, vehicle pictures, rate card. The e-</a:t>
            </a:r>
            <a:r>
              <a:rPr lang="en-US" sz="2400" dirty="0" err="1">
                <a:solidFill>
                  <a:schemeClr val="tx1">
                    <a:lumMod val="95000"/>
                    <a:lumOff val="5000"/>
                  </a:schemeClr>
                </a:solidFill>
                <a:latin typeface="Berlin Sans FB Demi" panose="020E0802020502020306" pitchFamily="34" charset="0"/>
              </a:rPr>
              <a:t>CarRental</a:t>
            </a:r>
            <a:r>
              <a:rPr lang="en-US" sz="2400" dirty="0">
                <a:solidFill>
                  <a:schemeClr val="tx1">
                    <a:lumMod val="95000"/>
                    <a:lumOff val="5000"/>
                  </a:schemeClr>
                </a:solidFill>
                <a:latin typeface="Berlin Sans FB Demi" panose="020E0802020502020306" pitchFamily="34" charset="0"/>
              </a:rPr>
              <a:t> System provides complete functionality of listing and booking car.</a:t>
            </a:r>
            <a:endParaRPr lang="en-IN" sz="2400" dirty="0">
              <a:solidFill>
                <a:schemeClr val="tx1">
                  <a:lumMod val="95000"/>
                  <a:lumOff val="5000"/>
                </a:schemeClr>
              </a:solidFill>
              <a:latin typeface="Berlin Sans FB Demi" panose="020E0802020502020306" pitchFamily="34" charset="0"/>
            </a:endParaRPr>
          </a:p>
        </p:txBody>
      </p:sp>
      <p:pic>
        <p:nvPicPr>
          <p:cNvPr id="3" name="Content Placeholder 2">
            <a:extLst>
              <a:ext uri="{FF2B5EF4-FFF2-40B4-BE49-F238E27FC236}">
                <a16:creationId xmlns:a16="http://schemas.microsoft.com/office/drawing/2014/main" id="{3776147D-8767-D232-6FBC-0956F30A05C2}"/>
              </a:ext>
            </a:extLst>
          </p:cNvPr>
          <p:cNvPicPr>
            <a:picLocks noGrp="1" noChangeAspect="1"/>
          </p:cNvPicPr>
          <p:nvPr>
            <p:ph sz="half" idx="2"/>
          </p:nvPr>
        </p:nvPicPr>
        <p:blipFill rotWithShape="1">
          <a:blip r:embed="rId2"/>
          <a:srcRect l="996" t="12433" r="64669" b="41322"/>
          <a:stretch/>
        </p:blipFill>
        <p:spPr>
          <a:xfrm>
            <a:off x="6352224" y="2169694"/>
            <a:ext cx="4772976" cy="3615891"/>
          </a:xfrm>
        </p:spPr>
      </p:pic>
      <p:sp>
        <p:nvSpPr>
          <p:cNvPr id="11" name="Rectangle 10">
            <a:extLst>
              <a:ext uri="{FF2B5EF4-FFF2-40B4-BE49-F238E27FC236}">
                <a16:creationId xmlns:a16="http://schemas.microsoft.com/office/drawing/2014/main" id="{C4F5E7BE-1595-EE32-D3D5-EB122E7CB2D3}"/>
              </a:ext>
            </a:extLst>
          </p:cNvPr>
          <p:cNvSpPr/>
          <p:nvPr/>
        </p:nvSpPr>
        <p:spPr>
          <a:xfrm>
            <a:off x="216568" y="224590"/>
            <a:ext cx="11766885" cy="6400800"/>
          </a:xfrm>
          <a:prstGeom prst="rect">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01532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AFC66-17FE-59DA-D32F-0BF9EF882A97}"/>
              </a:ext>
            </a:extLst>
          </p:cNvPr>
          <p:cNvSpPr>
            <a:spLocks noGrp="1"/>
          </p:cNvSpPr>
          <p:nvPr>
            <p:ph type="title"/>
          </p:nvPr>
        </p:nvSpPr>
        <p:spPr>
          <a:effectLst>
            <a:outerShdw blurRad="50800" dist="38100" dir="10800000" algn="r" rotWithShape="0">
              <a:prstClr val="black">
                <a:alpha val="40000"/>
              </a:prstClr>
            </a:outerShdw>
          </a:effectLst>
        </p:spPr>
        <p:txBody>
          <a:bodyPr/>
          <a:lstStyle/>
          <a:p>
            <a:pPr algn="ctr"/>
            <a:r>
              <a:rPr lang="en-IN" i="1" dirty="0">
                <a:solidFill>
                  <a:srgbClr val="002060"/>
                </a:solidFill>
                <a:latin typeface="Broadway" panose="04040905080B02020502" pitchFamily="82" charset="0"/>
              </a:rPr>
              <a:t>ABOUT THE PROBLEM</a:t>
            </a:r>
          </a:p>
        </p:txBody>
      </p:sp>
      <p:sp>
        <p:nvSpPr>
          <p:cNvPr id="5" name="Content Placeholder 4">
            <a:extLst>
              <a:ext uri="{FF2B5EF4-FFF2-40B4-BE49-F238E27FC236}">
                <a16:creationId xmlns:a16="http://schemas.microsoft.com/office/drawing/2014/main" id="{41E9BC8B-5E3C-9380-93E5-9861A34084D6}"/>
              </a:ext>
            </a:extLst>
          </p:cNvPr>
          <p:cNvSpPr>
            <a:spLocks noGrp="1"/>
          </p:cNvSpPr>
          <p:nvPr>
            <p:ph idx="1"/>
          </p:nvPr>
        </p:nvSpPr>
        <p:spPr>
          <a:xfrm>
            <a:off x="6464969" y="2131022"/>
            <a:ext cx="4908884" cy="3779073"/>
          </a:xfrm>
        </p:spPr>
        <p:txBody>
          <a:bodyPr>
            <a:normAutofit lnSpcReduction="10000"/>
          </a:bodyPr>
          <a:lstStyle/>
          <a:p>
            <a:pPr marL="0" indent="0" algn="just">
              <a:buNone/>
            </a:pPr>
            <a:r>
              <a:rPr lang="en-US" sz="2400" dirty="0">
                <a:solidFill>
                  <a:schemeClr val="tx1">
                    <a:lumMod val="95000"/>
                    <a:lumOff val="5000"/>
                  </a:schemeClr>
                </a:solidFill>
                <a:latin typeface="Berlin Sans FB Demi" panose="020E0802020502020306" pitchFamily="34" charset="0"/>
              </a:rPr>
              <a:t>Car Rental System service will help users to book a car for some fee specified. Till now there was no clear web based UI to help the users to rent the vehicle. They had to manually rent the vehicle through their offices. It was a difficult task to manage rental vehicles. Keeping track of all the rental cars was a problem.</a:t>
            </a:r>
            <a:endParaRPr lang="en-IN" sz="2400" dirty="0">
              <a:solidFill>
                <a:schemeClr val="tx1">
                  <a:lumMod val="95000"/>
                  <a:lumOff val="5000"/>
                </a:schemeClr>
              </a:solidFill>
              <a:latin typeface="Berlin Sans FB Demi" panose="020E0802020502020306" pitchFamily="34" charset="0"/>
            </a:endParaRPr>
          </a:p>
        </p:txBody>
      </p:sp>
      <p:sp>
        <p:nvSpPr>
          <p:cNvPr id="6" name="Rectangle 5">
            <a:extLst>
              <a:ext uri="{FF2B5EF4-FFF2-40B4-BE49-F238E27FC236}">
                <a16:creationId xmlns:a16="http://schemas.microsoft.com/office/drawing/2014/main" id="{62209490-5B2D-D8F8-6E0C-A1D280305F6F}"/>
              </a:ext>
            </a:extLst>
          </p:cNvPr>
          <p:cNvSpPr/>
          <p:nvPr/>
        </p:nvSpPr>
        <p:spPr>
          <a:xfrm>
            <a:off x="216568" y="200526"/>
            <a:ext cx="11758864" cy="6448928"/>
          </a:xfrm>
          <a:prstGeom prst="rect">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D241E573-FE11-7B5B-69B9-48F18AA2DFC2}"/>
              </a:ext>
            </a:extLst>
          </p:cNvPr>
          <p:cNvPicPr>
            <a:picLocks noChangeAspect="1"/>
          </p:cNvPicPr>
          <p:nvPr/>
        </p:nvPicPr>
        <p:blipFill rotWithShape="1">
          <a:blip r:embed="rId2"/>
          <a:srcRect l="921" t="12749" r="70395" b="39415"/>
          <a:stretch/>
        </p:blipFill>
        <p:spPr>
          <a:xfrm>
            <a:off x="1257916" y="2131022"/>
            <a:ext cx="4211052" cy="3779073"/>
          </a:xfrm>
          <a:prstGeom prst="rect">
            <a:avLst/>
          </a:prstGeom>
        </p:spPr>
      </p:pic>
    </p:spTree>
    <p:extLst>
      <p:ext uri="{BB962C8B-B14F-4D97-AF65-F5344CB8AC3E}">
        <p14:creationId xmlns:p14="http://schemas.microsoft.com/office/powerpoint/2010/main" val="510742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127238-A176-12D0-438F-4D483C695797}"/>
              </a:ext>
            </a:extLst>
          </p:cNvPr>
          <p:cNvSpPr>
            <a:spLocks noGrp="1"/>
          </p:cNvSpPr>
          <p:nvPr>
            <p:ph type="title"/>
          </p:nvPr>
        </p:nvSpPr>
        <p:spPr>
          <a:xfrm>
            <a:off x="1066800" y="504862"/>
            <a:ext cx="10058400" cy="1371600"/>
          </a:xfrm>
          <a:effectLst>
            <a:outerShdw blurRad="50800" dist="38100" dir="10800000" algn="r" rotWithShape="0">
              <a:prstClr val="black">
                <a:alpha val="40000"/>
              </a:prstClr>
            </a:outerShdw>
          </a:effectLst>
        </p:spPr>
        <p:txBody>
          <a:bodyPr/>
          <a:lstStyle/>
          <a:p>
            <a:pPr algn="ctr"/>
            <a:r>
              <a:rPr lang="en-US" i="1" dirty="0">
                <a:solidFill>
                  <a:srgbClr val="002060"/>
                </a:solidFill>
                <a:latin typeface="Broadway" panose="04040905080B02020502" pitchFamily="82" charset="0"/>
              </a:rPr>
              <a:t>THE MAIN OBJECTIVE</a:t>
            </a:r>
            <a:endParaRPr lang="en-IN" i="1" dirty="0">
              <a:solidFill>
                <a:srgbClr val="002060"/>
              </a:solidFill>
              <a:latin typeface="Broadway" panose="04040905080B02020502" pitchFamily="82" charset="0"/>
            </a:endParaRPr>
          </a:p>
        </p:txBody>
      </p:sp>
      <p:sp>
        <p:nvSpPr>
          <p:cNvPr id="6" name="Content Placeholder 5">
            <a:extLst>
              <a:ext uri="{FF2B5EF4-FFF2-40B4-BE49-F238E27FC236}">
                <a16:creationId xmlns:a16="http://schemas.microsoft.com/office/drawing/2014/main" id="{DBB82680-E169-89AD-FA12-BA4D8946B7E6}"/>
              </a:ext>
            </a:extLst>
          </p:cNvPr>
          <p:cNvSpPr>
            <a:spLocks noGrp="1"/>
          </p:cNvSpPr>
          <p:nvPr>
            <p:ph idx="1"/>
          </p:nvPr>
        </p:nvSpPr>
        <p:spPr>
          <a:xfrm>
            <a:off x="750283" y="1894787"/>
            <a:ext cx="5783179" cy="4112286"/>
          </a:xfrm>
        </p:spPr>
        <p:txBody>
          <a:bodyPr>
            <a:normAutofit/>
          </a:bodyPr>
          <a:lstStyle/>
          <a:p>
            <a:pPr marL="0" indent="0" algn="just">
              <a:buNone/>
            </a:pPr>
            <a:r>
              <a:rPr lang="en-US" sz="1600" dirty="0">
                <a:solidFill>
                  <a:schemeClr val="tx1">
                    <a:lumMod val="95000"/>
                    <a:lumOff val="5000"/>
                  </a:schemeClr>
                </a:solidFill>
                <a:latin typeface="Berlin Sans FB Demi" panose="020E0802020502020306" pitchFamily="34" charset="0"/>
              </a:rPr>
              <a:t>This Car Rental System project will enable the user to rent a vehicle. The user shall login to the system and check for availability of cars. The user specifies a type of car and the journey date and time. The Car Rental System shall check for the availability of the car and rent the car to the customer. The tool is designed using ASP.net. All the data regarding the rental cars are stored in MySQL database. The user has to enter his name, address, phone details and check for the cars available for rent. The UI is very simple and the connectivity to back end is robust. The main advantage is that the user shall be able to choose a car depending on his budget. To produce a web-based system that allow customer to register and reserve car online and for the company to effectively manage their car rental business. To ease customer's task whenever they need to rent a car.</a:t>
            </a:r>
            <a:endParaRPr lang="en-IN" sz="1600" dirty="0">
              <a:solidFill>
                <a:schemeClr val="tx1">
                  <a:lumMod val="95000"/>
                  <a:lumOff val="5000"/>
                </a:schemeClr>
              </a:solidFill>
              <a:latin typeface="Berlin Sans FB Demi" panose="020E0802020502020306" pitchFamily="34" charset="0"/>
            </a:endParaRPr>
          </a:p>
        </p:txBody>
      </p:sp>
      <p:sp>
        <p:nvSpPr>
          <p:cNvPr id="7" name="Rectangle 6">
            <a:extLst>
              <a:ext uri="{FF2B5EF4-FFF2-40B4-BE49-F238E27FC236}">
                <a16:creationId xmlns:a16="http://schemas.microsoft.com/office/drawing/2014/main" id="{9B08F73E-9A0B-BBF0-6951-8083463F8992}"/>
              </a:ext>
            </a:extLst>
          </p:cNvPr>
          <p:cNvSpPr/>
          <p:nvPr/>
        </p:nvSpPr>
        <p:spPr>
          <a:xfrm>
            <a:off x="200526" y="216568"/>
            <a:ext cx="11782927" cy="6416843"/>
          </a:xfrm>
          <a:prstGeom prst="rect">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3EB5CC43-C85F-92D1-ED9C-72F0F3918103}"/>
              </a:ext>
            </a:extLst>
          </p:cNvPr>
          <p:cNvPicPr>
            <a:picLocks noChangeAspect="1"/>
          </p:cNvPicPr>
          <p:nvPr/>
        </p:nvPicPr>
        <p:blipFill rotWithShape="1">
          <a:blip r:embed="rId2"/>
          <a:srcRect l="1053" t="12866" r="63421" b="38713"/>
          <a:stretch/>
        </p:blipFill>
        <p:spPr>
          <a:xfrm>
            <a:off x="6849979" y="2190764"/>
            <a:ext cx="4591738" cy="3520332"/>
          </a:xfrm>
          <a:prstGeom prst="rect">
            <a:avLst/>
          </a:prstGeom>
        </p:spPr>
      </p:pic>
    </p:spTree>
    <p:extLst>
      <p:ext uri="{BB962C8B-B14F-4D97-AF65-F5344CB8AC3E}">
        <p14:creationId xmlns:p14="http://schemas.microsoft.com/office/powerpoint/2010/main" val="2208180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4402EA-4DBF-7B01-B13A-E0E6817CAA46}"/>
              </a:ext>
            </a:extLst>
          </p:cNvPr>
          <p:cNvSpPr>
            <a:spLocks noGrp="1"/>
          </p:cNvSpPr>
          <p:nvPr>
            <p:ph type="title"/>
          </p:nvPr>
        </p:nvSpPr>
        <p:spPr>
          <a:effectLst>
            <a:outerShdw blurRad="50800" dist="38100" dir="10800000" algn="r" rotWithShape="0">
              <a:prstClr val="black">
                <a:alpha val="40000"/>
              </a:prstClr>
            </a:outerShdw>
          </a:effectLst>
        </p:spPr>
        <p:txBody>
          <a:bodyPr>
            <a:normAutofit/>
          </a:bodyPr>
          <a:lstStyle/>
          <a:p>
            <a:pPr algn="ctr"/>
            <a:r>
              <a:rPr lang="en-IN" i="1" dirty="0">
                <a:solidFill>
                  <a:srgbClr val="002060"/>
                </a:solidFill>
                <a:latin typeface="Broadway" panose="04040905080B02020502" pitchFamily="82" charset="0"/>
              </a:rPr>
              <a:t>MODULES</a:t>
            </a:r>
          </a:p>
        </p:txBody>
      </p:sp>
      <p:sp>
        <p:nvSpPr>
          <p:cNvPr id="5" name="Content Placeholder 4">
            <a:extLst>
              <a:ext uri="{FF2B5EF4-FFF2-40B4-BE49-F238E27FC236}">
                <a16:creationId xmlns:a16="http://schemas.microsoft.com/office/drawing/2014/main" id="{5BE741FA-9440-9623-B274-9C0172F67A6C}"/>
              </a:ext>
            </a:extLst>
          </p:cNvPr>
          <p:cNvSpPr>
            <a:spLocks noGrp="1"/>
          </p:cNvSpPr>
          <p:nvPr>
            <p:ph sz="half" idx="1"/>
          </p:nvPr>
        </p:nvSpPr>
        <p:spPr>
          <a:xfrm>
            <a:off x="1066800" y="1802855"/>
            <a:ext cx="4663440" cy="1078377"/>
          </a:xfrm>
        </p:spPr>
        <p:txBody>
          <a:bodyPr/>
          <a:lstStyle/>
          <a:p>
            <a:pPr algn="just"/>
            <a:r>
              <a:rPr lang="en-US" i="1" u="sng" dirty="0">
                <a:solidFill>
                  <a:srgbClr val="0070C0"/>
                </a:solidFill>
                <a:latin typeface="Berlin Sans FB Demi" panose="020E0802020502020306" pitchFamily="34" charset="0"/>
              </a:rPr>
              <a:t>Car Rental:</a:t>
            </a:r>
            <a:r>
              <a:rPr lang="en-US" i="1" dirty="0">
                <a:solidFill>
                  <a:srgbClr val="0070C0"/>
                </a:solidFill>
                <a:latin typeface="Berlin Sans FB Demi" panose="020E0802020502020306" pitchFamily="34" charset="0"/>
              </a:rPr>
              <a:t> </a:t>
            </a:r>
            <a:r>
              <a:rPr lang="en-US" dirty="0">
                <a:solidFill>
                  <a:schemeClr val="tx1">
                    <a:lumMod val="95000"/>
                    <a:lumOff val="5000"/>
                  </a:schemeClr>
                </a:solidFill>
                <a:latin typeface="Berlin Sans FB Demi" panose="020E0802020502020306" pitchFamily="34" charset="0"/>
              </a:rPr>
              <a:t>This module shall have the data details regarding different type of cars and their booking dates, time etc.</a:t>
            </a:r>
          </a:p>
          <a:p>
            <a:endParaRPr lang="en-IN" dirty="0"/>
          </a:p>
        </p:txBody>
      </p:sp>
      <p:sp>
        <p:nvSpPr>
          <p:cNvPr id="6" name="Content Placeholder 5">
            <a:extLst>
              <a:ext uri="{FF2B5EF4-FFF2-40B4-BE49-F238E27FC236}">
                <a16:creationId xmlns:a16="http://schemas.microsoft.com/office/drawing/2014/main" id="{635C419E-CF83-EAE4-48EF-0E8B1FDF0F6F}"/>
              </a:ext>
            </a:extLst>
          </p:cNvPr>
          <p:cNvSpPr>
            <a:spLocks noGrp="1"/>
          </p:cNvSpPr>
          <p:nvPr>
            <p:ph sz="half" idx="2"/>
          </p:nvPr>
        </p:nvSpPr>
        <p:spPr>
          <a:xfrm>
            <a:off x="6444114" y="1802854"/>
            <a:ext cx="4663440" cy="1078377"/>
          </a:xfrm>
        </p:spPr>
        <p:txBody>
          <a:bodyPr/>
          <a:lstStyle/>
          <a:p>
            <a:pPr algn="just"/>
            <a:r>
              <a:rPr lang="en-US" i="1" u="sng" dirty="0">
                <a:solidFill>
                  <a:srgbClr val="0070C0"/>
                </a:solidFill>
                <a:latin typeface="Berlin Sans FB Demi" panose="020E0802020502020306" pitchFamily="34" charset="0"/>
              </a:rPr>
              <a:t>User:</a:t>
            </a:r>
            <a:r>
              <a:rPr lang="en-US" dirty="0">
                <a:solidFill>
                  <a:srgbClr val="C00000"/>
                </a:solidFill>
                <a:latin typeface="Berlin Sans FB Demi" panose="020E0802020502020306" pitchFamily="34" charset="0"/>
              </a:rPr>
              <a:t>  </a:t>
            </a:r>
            <a:r>
              <a:rPr lang="en-US" dirty="0">
                <a:solidFill>
                  <a:schemeClr val="tx1">
                    <a:lumMod val="95000"/>
                    <a:lumOff val="5000"/>
                  </a:schemeClr>
                </a:solidFill>
                <a:latin typeface="Berlin Sans FB Demi" panose="020E0802020502020306" pitchFamily="34" charset="0"/>
              </a:rPr>
              <a:t>This module shall have the details of the user like name address, phone number etc.</a:t>
            </a:r>
          </a:p>
          <a:p>
            <a:endParaRPr lang="en-IN" dirty="0"/>
          </a:p>
        </p:txBody>
      </p:sp>
      <p:sp>
        <p:nvSpPr>
          <p:cNvPr id="7" name="Rectangle 6">
            <a:extLst>
              <a:ext uri="{FF2B5EF4-FFF2-40B4-BE49-F238E27FC236}">
                <a16:creationId xmlns:a16="http://schemas.microsoft.com/office/drawing/2014/main" id="{E11F33A1-05B1-3369-3CF8-8102C8EF54B8}"/>
              </a:ext>
            </a:extLst>
          </p:cNvPr>
          <p:cNvSpPr/>
          <p:nvPr/>
        </p:nvSpPr>
        <p:spPr>
          <a:xfrm>
            <a:off x="224589" y="200526"/>
            <a:ext cx="11758864" cy="6416841"/>
          </a:xfrm>
          <a:prstGeom prst="rect">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ED9968EB-E282-25B3-046E-0FB42FA038BA}"/>
              </a:ext>
            </a:extLst>
          </p:cNvPr>
          <p:cNvPicPr>
            <a:picLocks noChangeAspect="1"/>
          </p:cNvPicPr>
          <p:nvPr/>
        </p:nvPicPr>
        <p:blipFill rotWithShape="1">
          <a:blip r:embed="rId2"/>
          <a:srcRect l="987" t="12661" r="65263" b="35760"/>
          <a:stretch/>
        </p:blipFill>
        <p:spPr>
          <a:xfrm>
            <a:off x="7202905" y="2881231"/>
            <a:ext cx="3601452" cy="3095985"/>
          </a:xfrm>
          <a:prstGeom prst="rect">
            <a:avLst/>
          </a:prstGeom>
        </p:spPr>
      </p:pic>
      <p:pic>
        <p:nvPicPr>
          <p:cNvPr id="11" name="Picture 10">
            <a:extLst>
              <a:ext uri="{FF2B5EF4-FFF2-40B4-BE49-F238E27FC236}">
                <a16:creationId xmlns:a16="http://schemas.microsoft.com/office/drawing/2014/main" id="{C535B7B4-067C-27F2-7DC5-158605A84F67}"/>
              </a:ext>
            </a:extLst>
          </p:cNvPr>
          <p:cNvPicPr>
            <a:picLocks noChangeAspect="1"/>
          </p:cNvPicPr>
          <p:nvPr/>
        </p:nvPicPr>
        <p:blipFill rotWithShape="1">
          <a:blip r:embed="rId3"/>
          <a:srcRect l="41711" t="18947" r="29276" b="38129"/>
          <a:stretch/>
        </p:blipFill>
        <p:spPr>
          <a:xfrm>
            <a:off x="1485909" y="2953422"/>
            <a:ext cx="3573826" cy="3085521"/>
          </a:xfrm>
          <a:prstGeom prst="rect">
            <a:avLst/>
          </a:prstGeom>
        </p:spPr>
      </p:pic>
    </p:spTree>
    <p:extLst>
      <p:ext uri="{BB962C8B-B14F-4D97-AF65-F5344CB8AC3E}">
        <p14:creationId xmlns:p14="http://schemas.microsoft.com/office/powerpoint/2010/main" val="999018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BBE590C-F822-9E83-403F-E782D0081BCB}"/>
              </a:ext>
            </a:extLst>
          </p:cNvPr>
          <p:cNvSpPr>
            <a:spLocks noGrp="1"/>
          </p:cNvSpPr>
          <p:nvPr>
            <p:ph type="title"/>
          </p:nvPr>
        </p:nvSpPr>
        <p:spPr>
          <a:effectLst>
            <a:outerShdw blurRad="50800" dist="38100" dir="10800000" algn="r" rotWithShape="0">
              <a:prstClr val="black">
                <a:alpha val="40000"/>
              </a:prstClr>
            </a:outerShdw>
          </a:effectLst>
        </p:spPr>
        <p:txBody>
          <a:bodyPr/>
          <a:lstStyle/>
          <a:p>
            <a:pPr algn="ctr"/>
            <a:r>
              <a:rPr lang="en-IN" i="1" dirty="0">
                <a:solidFill>
                  <a:srgbClr val="002060"/>
                </a:solidFill>
                <a:latin typeface="Broadway" panose="04040905080B02020502" pitchFamily="82" charset="0"/>
              </a:rPr>
              <a:t>METHODOLOGY</a:t>
            </a:r>
          </a:p>
        </p:txBody>
      </p:sp>
      <p:sp>
        <p:nvSpPr>
          <p:cNvPr id="6" name="Content Placeholder 5">
            <a:extLst>
              <a:ext uri="{FF2B5EF4-FFF2-40B4-BE49-F238E27FC236}">
                <a16:creationId xmlns:a16="http://schemas.microsoft.com/office/drawing/2014/main" id="{B7D53375-E370-4233-B0B3-1A36AAF7A63E}"/>
              </a:ext>
            </a:extLst>
          </p:cNvPr>
          <p:cNvSpPr>
            <a:spLocks noGrp="1"/>
          </p:cNvSpPr>
          <p:nvPr>
            <p:ph idx="1"/>
          </p:nvPr>
        </p:nvSpPr>
        <p:spPr>
          <a:xfrm>
            <a:off x="1335505" y="2014194"/>
            <a:ext cx="9520989" cy="2052479"/>
          </a:xfrm>
        </p:spPr>
        <p:txBody>
          <a:bodyPr>
            <a:normAutofit fontScale="92500"/>
          </a:bodyPr>
          <a:lstStyle/>
          <a:p>
            <a:pPr marL="0" indent="0" algn="just">
              <a:buNone/>
            </a:pPr>
            <a:r>
              <a:rPr lang="en-US" sz="3000" b="0" u="sng" dirty="0">
                <a:solidFill>
                  <a:srgbClr val="006600"/>
                </a:solidFill>
                <a:effectLst/>
                <a:latin typeface="Eras Bold ITC" panose="020B0907030504020204" pitchFamily="34" charset="0"/>
              </a:rPr>
              <a:t>Data Flow Diagram : </a:t>
            </a:r>
          </a:p>
          <a:p>
            <a:pPr marL="0" indent="0" algn="just">
              <a:buNone/>
            </a:pPr>
            <a:r>
              <a:rPr lang="en-US" sz="2400" b="0" i="0" dirty="0">
                <a:solidFill>
                  <a:schemeClr val="tx1">
                    <a:lumMod val="95000"/>
                    <a:lumOff val="5000"/>
                  </a:schemeClr>
                </a:solidFill>
                <a:effectLst/>
                <a:latin typeface="Berlin Sans FB Demi" panose="020E0802020502020306" pitchFamily="34" charset="0"/>
              </a:rPr>
              <a:t>The Data Flow Diagram shown below illustrates the general structure of the system. It demonstrates how and what sorts of services the customer chooses, as well as the amount of admin engagement. </a:t>
            </a:r>
          </a:p>
        </p:txBody>
      </p:sp>
      <p:sp>
        <p:nvSpPr>
          <p:cNvPr id="2" name="Rectangle 1">
            <a:extLst>
              <a:ext uri="{FF2B5EF4-FFF2-40B4-BE49-F238E27FC236}">
                <a16:creationId xmlns:a16="http://schemas.microsoft.com/office/drawing/2014/main" id="{5CECD8C4-E8FF-20F6-1C49-9B8AE2EE292B}"/>
              </a:ext>
            </a:extLst>
          </p:cNvPr>
          <p:cNvSpPr/>
          <p:nvPr/>
        </p:nvSpPr>
        <p:spPr>
          <a:xfrm>
            <a:off x="200526" y="216569"/>
            <a:ext cx="11790947" cy="6416842"/>
          </a:xfrm>
          <a:prstGeom prst="rect">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4" name="Picture 3">
            <a:extLst>
              <a:ext uri="{FF2B5EF4-FFF2-40B4-BE49-F238E27FC236}">
                <a16:creationId xmlns:a16="http://schemas.microsoft.com/office/drawing/2014/main" id="{23AF1164-DBB3-F461-C939-21BAC595AE82}"/>
              </a:ext>
            </a:extLst>
          </p:cNvPr>
          <p:cNvPicPr>
            <a:picLocks noChangeAspect="1"/>
          </p:cNvPicPr>
          <p:nvPr/>
        </p:nvPicPr>
        <p:blipFill rotWithShape="1">
          <a:blip r:embed="rId2"/>
          <a:srcRect l="30263" t="49123" r="27171" b="27603"/>
          <a:stretch/>
        </p:blipFill>
        <p:spPr>
          <a:xfrm>
            <a:off x="3501188" y="4230302"/>
            <a:ext cx="5189621" cy="1596190"/>
          </a:xfrm>
          <a:prstGeom prst="rect">
            <a:avLst/>
          </a:prstGeom>
        </p:spPr>
      </p:pic>
    </p:spTree>
    <p:extLst>
      <p:ext uri="{BB962C8B-B14F-4D97-AF65-F5344CB8AC3E}">
        <p14:creationId xmlns:p14="http://schemas.microsoft.com/office/powerpoint/2010/main" val="2588000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C3473D-627D-D715-45BF-2EC224B32028}"/>
              </a:ext>
            </a:extLst>
          </p:cNvPr>
          <p:cNvSpPr>
            <a:spLocks noGrp="1"/>
          </p:cNvSpPr>
          <p:nvPr>
            <p:ph type="title"/>
          </p:nvPr>
        </p:nvSpPr>
        <p:spPr>
          <a:xfrm>
            <a:off x="1066800" y="998411"/>
            <a:ext cx="3842084" cy="608690"/>
          </a:xfrm>
        </p:spPr>
        <p:txBody>
          <a:bodyPr>
            <a:normAutofit/>
          </a:bodyPr>
          <a:lstStyle/>
          <a:p>
            <a:r>
              <a:rPr lang="en-IN" sz="2800" u="sng" dirty="0">
                <a:solidFill>
                  <a:srgbClr val="006600"/>
                </a:solidFill>
                <a:latin typeface="Eras Bold ITC" panose="020B0907030504020204" pitchFamily="34" charset="0"/>
              </a:rPr>
              <a:t>Sequence Diagram:</a:t>
            </a:r>
          </a:p>
        </p:txBody>
      </p:sp>
      <p:sp>
        <p:nvSpPr>
          <p:cNvPr id="6" name="Content Placeholder 5">
            <a:extLst>
              <a:ext uri="{FF2B5EF4-FFF2-40B4-BE49-F238E27FC236}">
                <a16:creationId xmlns:a16="http://schemas.microsoft.com/office/drawing/2014/main" id="{B7D53375-E370-4233-B0B3-1A36AAF7A63E}"/>
              </a:ext>
            </a:extLst>
          </p:cNvPr>
          <p:cNvSpPr>
            <a:spLocks noGrp="1"/>
          </p:cNvSpPr>
          <p:nvPr>
            <p:ph idx="4294967295"/>
          </p:nvPr>
        </p:nvSpPr>
        <p:spPr>
          <a:xfrm>
            <a:off x="1066800" y="1742490"/>
            <a:ext cx="4323347" cy="4225173"/>
          </a:xfrm>
        </p:spPr>
        <p:txBody>
          <a:bodyPr>
            <a:normAutofit fontScale="92500"/>
          </a:bodyPr>
          <a:lstStyle/>
          <a:p>
            <a:pPr marL="0" indent="0" algn="just">
              <a:buNone/>
            </a:pPr>
            <a:r>
              <a:rPr lang="en-US" sz="2400" b="0" i="0" dirty="0">
                <a:solidFill>
                  <a:schemeClr val="tx1">
                    <a:lumMod val="95000"/>
                    <a:lumOff val="5000"/>
                  </a:schemeClr>
                </a:solidFill>
                <a:effectLst/>
                <a:latin typeface="Berlin Sans FB Demi" panose="020E0802020502020306" pitchFamily="34" charset="0"/>
              </a:rPr>
              <a:t>A sequence diagram is comparable to an interaction diagram because it explains how and in what order a faction of items interact. A sequence diagram focuses on lifelines or processes and objects that exist concurrently, and the messages transferred between them to complete a function before the lifeline terminates.</a:t>
            </a:r>
            <a:endParaRPr lang="en-IN" sz="2400" dirty="0">
              <a:solidFill>
                <a:schemeClr val="tx1">
                  <a:lumMod val="95000"/>
                  <a:lumOff val="5000"/>
                </a:schemeClr>
              </a:solidFill>
              <a:latin typeface="Berlin Sans FB Demi" panose="020E0802020502020306" pitchFamily="34" charset="0"/>
            </a:endParaRPr>
          </a:p>
        </p:txBody>
      </p:sp>
      <p:sp>
        <p:nvSpPr>
          <p:cNvPr id="2" name="Rectangle 1">
            <a:extLst>
              <a:ext uri="{FF2B5EF4-FFF2-40B4-BE49-F238E27FC236}">
                <a16:creationId xmlns:a16="http://schemas.microsoft.com/office/drawing/2014/main" id="{5CECD8C4-E8FF-20F6-1C49-9B8AE2EE292B}"/>
              </a:ext>
            </a:extLst>
          </p:cNvPr>
          <p:cNvSpPr/>
          <p:nvPr/>
        </p:nvSpPr>
        <p:spPr>
          <a:xfrm>
            <a:off x="192505" y="208547"/>
            <a:ext cx="11790948" cy="6432885"/>
          </a:xfrm>
          <a:prstGeom prst="rect">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7" name="Picture 6">
            <a:extLst>
              <a:ext uri="{FF2B5EF4-FFF2-40B4-BE49-F238E27FC236}">
                <a16:creationId xmlns:a16="http://schemas.microsoft.com/office/drawing/2014/main" id="{EF19D8D5-6C30-BD8C-790B-65A9865C2D31}"/>
              </a:ext>
            </a:extLst>
          </p:cNvPr>
          <p:cNvPicPr>
            <a:picLocks noChangeAspect="1"/>
          </p:cNvPicPr>
          <p:nvPr/>
        </p:nvPicPr>
        <p:blipFill rotWithShape="1">
          <a:blip r:embed="rId2"/>
          <a:srcRect l="30264" t="22573" r="25459" b="3158"/>
          <a:stretch/>
        </p:blipFill>
        <p:spPr>
          <a:xfrm>
            <a:off x="6311178" y="1007680"/>
            <a:ext cx="4910276" cy="4863920"/>
          </a:xfrm>
          <a:prstGeom prst="rect">
            <a:avLst/>
          </a:prstGeom>
        </p:spPr>
      </p:pic>
    </p:spTree>
    <p:extLst>
      <p:ext uri="{BB962C8B-B14F-4D97-AF65-F5344CB8AC3E}">
        <p14:creationId xmlns:p14="http://schemas.microsoft.com/office/powerpoint/2010/main" val="1061648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BBE590C-F822-9E83-403F-E782D0081BCB}"/>
              </a:ext>
            </a:extLst>
          </p:cNvPr>
          <p:cNvSpPr>
            <a:spLocks noGrp="1"/>
          </p:cNvSpPr>
          <p:nvPr>
            <p:ph type="title"/>
          </p:nvPr>
        </p:nvSpPr>
        <p:spPr>
          <a:xfrm>
            <a:off x="7178842" y="1951161"/>
            <a:ext cx="4040782" cy="795235"/>
          </a:xfrm>
          <a:effectLst/>
        </p:spPr>
        <p:txBody>
          <a:bodyPr>
            <a:noAutofit/>
          </a:bodyPr>
          <a:lstStyle/>
          <a:p>
            <a:r>
              <a:rPr lang="en-IN" sz="2800" b="0" i="0" u="sng" dirty="0">
                <a:solidFill>
                  <a:srgbClr val="006600"/>
                </a:solidFill>
                <a:effectLst/>
                <a:latin typeface="Eras Bold ITC" panose="020B0907030504020204" pitchFamily="34" charset="0"/>
              </a:rPr>
              <a:t>ER/EER Diagram:</a:t>
            </a:r>
            <a:endParaRPr lang="en-IN" sz="2800" i="1" u="sng" dirty="0">
              <a:solidFill>
                <a:srgbClr val="006600"/>
              </a:solidFill>
              <a:latin typeface="Eras Bold ITC" panose="020B0907030504020204" pitchFamily="34" charset="0"/>
            </a:endParaRPr>
          </a:p>
        </p:txBody>
      </p:sp>
      <p:sp>
        <p:nvSpPr>
          <p:cNvPr id="6" name="Content Placeholder 5">
            <a:extLst>
              <a:ext uri="{FF2B5EF4-FFF2-40B4-BE49-F238E27FC236}">
                <a16:creationId xmlns:a16="http://schemas.microsoft.com/office/drawing/2014/main" id="{B7D53375-E370-4233-B0B3-1A36AAF7A63E}"/>
              </a:ext>
            </a:extLst>
          </p:cNvPr>
          <p:cNvSpPr>
            <a:spLocks noGrp="1"/>
          </p:cNvSpPr>
          <p:nvPr>
            <p:ph idx="1"/>
          </p:nvPr>
        </p:nvSpPr>
        <p:spPr>
          <a:xfrm>
            <a:off x="7356492" y="2642122"/>
            <a:ext cx="4040782" cy="2955459"/>
          </a:xfrm>
        </p:spPr>
        <p:txBody>
          <a:bodyPr>
            <a:normAutofit fontScale="92500"/>
          </a:bodyPr>
          <a:lstStyle/>
          <a:p>
            <a:pPr marL="0" indent="0" algn="just">
              <a:buNone/>
            </a:pPr>
            <a:r>
              <a:rPr lang="en-US" sz="2800" b="0" i="0" dirty="0">
                <a:solidFill>
                  <a:schemeClr val="tx1">
                    <a:lumMod val="95000"/>
                    <a:lumOff val="5000"/>
                  </a:schemeClr>
                </a:solidFill>
                <a:effectLst/>
                <a:latin typeface="Berlin Sans FB Demi" panose="020E0802020502020306" pitchFamily="34" charset="0"/>
              </a:rPr>
              <a:t>The ER diagram depicts all of the relationships between entity sets in the database. It demonstrates the database's logical structure.</a:t>
            </a:r>
            <a:endParaRPr lang="en-IN" sz="2800" dirty="0">
              <a:solidFill>
                <a:schemeClr val="tx1">
                  <a:lumMod val="95000"/>
                  <a:lumOff val="5000"/>
                </a:schemeClr>
              </a:solidFill>
              <a:latin typeface="Berlin Sans FB Demi" panose="020E0802020502020306" pitchFamily="34" charset="0"/>
            </a:endParaRPr>
          </a:p>
        </p:txBody>
      </p:sp>
      <p:sp>
        <p:nvSpPr>
          <p:cNvPr id="2" name="Rectangle 1">
            <a:extLst>
              <a:ext uri="{FF2B5EF4-FFF2-40B4-BE49-F238E27FC236}">
                <a16:creationId xmlns:a16="http://schemas.microsoft.com/office/drawing/2014/main" id="{5CECD8C4-E8FF-20F6-1C49-9B8AE2EE292B}"/>
              </a:ext>
            </a:extLst>
          </p:cNvPr>
          <p:cNvSpPr/>
          <p:nvPr/>
        </p:nvSpPr>
        <p:spPr>
          <a:xfrm>
            <a:off x="208547" y="208547"/>
            <a:ext cx="11782927" cy="6432885"/>
          </a:xfrm>
          <a:prstGeom prst="rect">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9" name="Picture 8">
            <a:extLst>
              <a:ext uri="{FF2B5EF4-FFF2-40B4-BE49-F238E27FC236}">
                <a16:creationId xmlns:a16="http://schemas.microsoft.com/office/drawing/2014/main" id="{829A626B-A842-18BF-7DD0-22C1C6CA537B}"/>
              </a:ext>
            </a:extLst>
          </p:cNvPr>
          <p:cNvPicPr>
            <a:picLocks noChangeAspect="1"/>
          </p:cNvPicPr>
          <p:nvPr/>
        </p:nvPicPr>
        <p:blipFill>
          <a:blip r:embed="rId2"/>
          <a:stretch>
            <a:fillRect/>
          </a:stretch>
        </p:blipFill>
        <p:spPr>
          <a:xfrm>
            <a:off x="794726" y="1252394"/>
            <a:ext cx="5918254" cy="4345187"/>
          </a:xfrm>
          <a:prstGeom prst="rect">
            <a:avLst/>
          </a:prstGeom>
        </p:spPr>
      </p:pic>
    </p:spTree>
    <p:extLst>
      <p:ext uri="{BB962C8B-B14F-4D97-AF65-F5344CB8AC3E}">
        <p14:creationId xmlns:p14="http://schemas.microsoft.com/office/powerpoint/2010/main" val="2528734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BBE590C-F822-9E83-403F-E782D0081BCB}"/>
              </a:ext>
            </a:extLst>
          </p:cNvPr>
          <p:cNvSpPr>
            <a:spLocks noGrp="1"/>
          </p:cNvSpPr>
          <p:nvPr>
            <p:ph type="title"/>
          </p:nvPr>
        </p:nvSpPr>
        <p:spPr>
          <a:xfrm>
            <a:off x="1066801" y="971458"/>
            <a:ext cx="3986463" cy="616711"/>
          </a:xfrm>
          <a:effectLst/>
        </p:spPr>
        <p:txBody>
          <a:bodyPr>
            <a:normAutofit/>
          </a:bodyPr>
          <a:lstStyle/>
          <a:p>
            <a:r>
              <a:rPr lang="en-IN" sz="2800" u="sng" dirty="0">
                <a:solidFill>
                  <a:srgbClr val="006600"/>
                </a:solidFill>
                <a:latin typeface="Eras Bold ITC" panose="020B0907030504020204" pitchFamily="34" charset="0"/>
              </a:rPr>
              <a:t>Class Diagram:</a:t>
            </a:r>
          </a:p>
        </p:txBody>
      </p:sp>
      <p:sp>
        <p:nvSpPr>
          <p:cNvPr id="6" name="Content Placeholder 5">
            <a:extLst>
              <a:ext uri="{FF2B5EF4-FFF2-40B4-BE49-F238E27FC236}">
                <a16:creationId xmlns:a16="http://schemas.microsoft.com/office/drawing/2014/main" id="{B7D53375-E370-4233-B0B3-1A36AAF7A63E}"/>
              </a:ext>
            </a:extLst>
          </p:cNvPr>
          <p:cNvSpPr>
            <a:spLocks noGrp="1"/>
          </p:cNvSpPr>
          <p:nvPr>
            <p:ph idx="1"/>
          </p:nvPr>
        </p:nvSpPr>
        <p:spPr>
          <a:xfrm>
            <a:off x="1066802" y="1876925"/>
            <a:ext cx="3649578" cy="3906254"/>
          </a:xfrm>
        </p:spPr>
        <p:txBody>
          <a:bodyPr>
            <a:normAutofit/>
          </a:bodyPr>
          <a:lstStyle/>
          <a:p>
            <a:pPr marL="0" indent="0" algn="just">
              <a:buNone/>
            </a:pPr>
            <a:r>
              <a:rPr lang="en-US" sz="2400" b="0" i="0" dirty="0">
                <a:solidFill>
                  <a:schemeClr val="tx1">
                    <a:lumMod val="95000"/>
                    <a:lumOff val="5000"/>
                  </a:schemeClr>
                </a:solidFill>
                <a:effectLst/>
                <a:latin typeface="Berlin Sans FB Demi" panose="020E0802020502020306" pitchFamily="34" charset="0"/>
              </a:rPr>
              <a:t>The class diagram is the main building block, a number of classes are identified and grouped together in a class diagram which helps to determine the statically relations between those objects.</a:t>
            </a:r>
          </a:p>
        </p:txBody>
      </p:sp>
      <p:sp>
        <p:nvSpPr>
          <p:cNvPr id="2" name="Rectangle 1">
            <a:extLst>
              <a:ext uri="{FF2B5EF4-FFF2-40B4-BE49-F238E27FC236}">
                <a16:creationId xmlns:a16="http://schemas.microsoft.com/office/drawing/2014/main" id="{5CECD8C4-E8FF-20F6-1C49-9B8AE2EE292B}"/>
              </a:ext>
            </a:extLst>
          </p:cNvPr>
          <p:cNvSpPr/>
          <p:nvPr/>
        </p:nvSpPr>
        <p:spPr>
          <a:xfrm>
            <a:off x="192505" y="200526"/>
            <a:ext cx="11790948" cy="6440905"/>
          </a:xfrm>
          <a:prstGeom prst="rect">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10" name="Graphic 9">
            <a:extLst>
              <a:ext uri="{FF2B5EF4-FFF2-40B4-BE49-F238E27FC236}">
                <a16:creationId xmlns:a16="http://schemas.microsoft.com/office/drawing/2014/main" id="{EFE5FB7C-93CB-C6D4-786A-7857F9D5E9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38473" y="843121"/>
            <a:ext cx="5727357" cy="5154621"/>
          </a:xfrm>
          <a:prstGeom prst="rect">
            <a:avLst/>
          </a:prstGeom>
        </p:spPr>
      </p:pic>
    </p:spTree>
    <p:extLst>
      <p:ext uri="{BB962C8B-B14F-4D97-AF65-F5344CB8AC3E}">
        <p14:creationId xmlns:p14="http://schemas.microsoft.com/office/powerpoint/2010/main" val="27904454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975FBC4-9D33-46BE-911D-419763BA9AF9}">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6DBD101-FC0A-4B21-82B0-57CAA7AEEC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4F055B-D391-44D3-A87A-BCD07BD5A31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{1AED12CB-2E9F-46AD-A2FD-26BBBC09308A}tf56219246_win32</Template>
  <TotalTime>948</TotalTime>
  <Words>1181</Words>
  <Application>Microsoft Office PowerPoint</Application>
  <PresentationFormat>Widescreen</PresentationFormat>
  <Paragraphs>65</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Avenir Next LT Pro</vt:lpstr>
      <vt:lpstr>Avenir Next LT Pro Light</vt:lpstr>
      <vt:lpstr>Berlin Sans FB Demi</vt:lpstr>
      <vt:lpstr>Broadway</vt:lpstr>
      <vt:lpstr>Eras Bold ITC</vt:lpstr>
      <vt:lpstr>Garamond</vt:lpstr>
      <vt:lpstr>Harlow Solid Italic</vt:lpstr>
      <vt:lpstr>SavonVTI</vt:lpstr>
      <vt:lpstr>CAR  RENTAL MANAGEMENT</vt:lpstr>
      <vt:lpstr>INTRODUCTION</vt:lpstr>
      <vt:lpstr>ABOUT THE PROBLEM</vt:lpstr>
      <vt:lpstr>THE MAIN OBJECTIVE</vt:lpstr>
      <vt:lpstr>MODULES</vt:lpstr>
      <vt:lpstr>METHODOLOGY</vt:lpstr>
      <vt:lpstr>Sequence Diagram:</vt:lpstr>
      <vt:lpstr>ER/EER Diagram:</vt:lpstr>
      <vt:lpstr>Class Diagram:</vt:lpstr>
      <vt:lpstr>SCOPE :       FUTURE SCOPE :</vt:lpstr>
      <vt:lpstr>REQUIREMENTS</vt:lpstr>
      <vt:lpstr>LIMITATIONS</vt:lpstr>
      <vt:lpstr>LIST OF SOME LIMITATIONS:</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RENTAL MANAGEMENT</dc:title>
  <dc:creator>Rohan Mistry</dc:creator>
  <cp:lastModifiedBy>Rohan Mistry</cp:lastModifiedBy>
  <cp:revision>11</cp:revision>
  <dcterms:created xsi:type="dcterms:W3CDTF">2022-07-13T11:28:21Z</dcterms:created>
  <dcterms:modified xsi:type="dcterms:W3CDTF">2022-07-17T09:07:42Z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